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35.xml" ContentType="application/vnd.openxmlformats-officedocument.presentationml.notesSlide+xml"/>
  <Override PartName="/ppt/notesSlides/_rels/notesSlide55.xml.rels" ContentType="application/vnd.openxmlformats-package.relationships+xml"/>
  <Override PartName="/ppt/notesSlides/_rels/notesSlide35.xml.rels" ContentType="application/vnd.openxmlformats-package.relationships+xml"/>
  <Override PartName="/ppt/notesSlides/_rels/notesSlide1.xml.rels" ContentType="application/vnd.openxmlformats-package.relationships+xml"/>
  <Override PartName="/ppt/notesSlides/notesSlide55.xml" ContentType="application/vnd.openxmlformats-officedocument.presentationml.notesSlide+xml"/>
  <Override PartName="/ppt/presProps.xml" ContentType="application/vnd.openxmlformats-officedocument.presentationml.presPro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28.xml.rels" ContentType="application/vnd.openxmlformats-package.relationships+xml"/>
  <Override PartName="/ppt/slideLayouts/_rels/slideLayout4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8.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13.xml.rels" ContentType="application/vnd.openxmlformats-package.relationships+xml"/>
  <Override PartName="/ppt/slideLayouts/_rels/slideLayout4.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41.xml.rels" ContentType="application/vnd.openxmlformats-package.relationships+xml"/>
  <Override PartName="/ppt/slideLayouts/_rels/slideLayout24.xml.rels" ContentType="application/vnd.openxmlformats-package.relationships+xml"/>
  <Override PartName="/ppt/slideLayouts/_rels/slideLayout17.xml.rels" ContentType="application/vnd.openxmlformats-package.relationships+xml"/>
  <Override PartName="/ppt/slideLayouts/_rels/slideLayout34.xml.rels" ContentType="application/vnd.openxmlformats-package.relationships+xml"/>
  <Override PartName="/ppt/slideLayouts/_rels/slideLayout25.xml.rels" ContentType="application/vnd.openxmlformats-package.relationships+xml"/>
  <Override PartName="/ppt/slideLayouts/_rels/slideLayout42.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40.xml.rels" ContentType="application/vnd.openxmlformats-package.relationships+xml"/>
  <Override PartName="/ppt/slideLayouts/_rels/slideLayout23.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xml.rels" ContentType="application/vnd.openxmlformats-package.relationships+xml"/>
  <Override PartName="/ppt/slideLayouts/_rels/slideLayout29.xml.rels" ContentType="application/vnd.openxmlformats-package.relationships+xml"/>
  <Override PartName="/ppt/slideLayouts/_rels/slideLayout46.xml.rels" ContentType="application/vnd.openxmlformats-package.relationships+xml"/>
  <Override PartName="/ppt/slideLayouts/slideLayout26.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slideLayouts/slideLayout23.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37.xml" ContentType="application/vnd.openxmlformats-officedocument.presentationml.slideLayout+xml"/>
  <Override PartName="/ppt/slideLayouts/slideLayout3.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29.xml" ContentType="application/vnd.openxmlformats-officedocument.presentationml.slideLayout+xml"/>
  <Override PartName="/ppt/slideLayouts/slideLayout46.xml" ContentType="application/vnd.openxmlformats-officedocument.presentationml.slideLayout+xml"/>
  <Override PartName="/ppt/slideLayouts/slideLayout39.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48.xml" ContentType="application/vnd.openxmlformats-officedocument.presentationml.slideLayout+xml"/>
  <Override PartName="/ppt/slideLayouts/slideLayout6.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45.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44.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2.png" ContentType="image/png"/>
  <Override PartName="/ppt/media/image20.png" ContentType="image/png"/>
  <Override PartName="/ppt/media/image9.jpeg" ContentType="image/jpeg"/>
  <Override PartName="/ppt/media/image10.jpeg" ContentType="image/jpeg"/>
  <Override PartName="/ppt/media/image13.jpeg" ContentType="image/jpeg"/>
  <Override PartName="/ppt/media/image21.jpeg" ContentType="image/jpeg"/>
  <Override PartName="/ppt/media/image8.jpeg" ContentType="image/jpeg"/>
  <Override PartName="/ppt/media/image7.jpeg" ContentType="image/jpeg"/>
  <Override PartName="/ppt/media/image5.jpeg" ContentType="image/jpeg"/>
  <Override PartName="/ppt/media/image4.png" ContentType="image/png"/>
  <Override PartName="/ppt/media/image17.png" ContentType="image/png"/>
  <Override PartName="/ppt/media/image16.png" ContentType="image/png"/>
  <Override PartName="/ppt/media/image23.png" ContentType="image/png"/>
  <Override PartName="/ppt/media/image15.png" ContentType="image/png"/>
  <Override PartName="/ppt/media/image22.png" ContentType="image/png"/>
  <Override PartName="/ppt/media/image14.png" ContentType="image/png"/>
  <Override PartName="/ppt/media/image19.jpeg" ContentType="image/jpeg"/>
  <Override PartName="/ppt/media/image1.png" ContentType="image/png"/>
  <Override PartName="/ppt/media/image2.png" ContentType="image/png"/>
  <Override PartName="/ppt/media/image3.jpeg" ContentType="image/jpeg"/>
  <Override PartName="/ppt/media/image6.png" ContentType="image/png"/>
  <Override PartName="/ppt/media/image18.png" ContentType="image/png"/>
  <Override PartName="/ppt/media/image11.wmf" ContentType="image/x-wmf"/>
  <Override PartName="/ppt/slides/slide29.xml" ContentType="application/vnd.openxmlformats-officedocument.presentationml.slide+xml"/>
  <Override PartName="/ppt/slides/slide46.xml" ContentType="application/vnd.openxmlformats-officedocument.presentationml.slide+xml"/>
  <Override PartName="/ppt/slides/slide28.xml" ContentType="application/vnd.openxmlformats-officedocument.presentationml.slide+xml"/>
  <Override PartName="/ppt/slides/slide45.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53.xml" ContentType="application/vnd.openxmlformats-officedocument.presentationml.slide+xml"/>
  <Override PartName="/ppt/slides/slide26.xml" ContentType="application/vnd.openxmlformats-officedocument.presentationml.slide+xml"/>
  <Override PartName="/ppt/slides/slide43.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_rels/slide10.xml.rels" ContentType="application/vnd.openxmlformats-package.relationships+xml"/>
  <Override PartName="/ppt/slides/_rels/slide11.xml.rels" ContentType="application/vnd.openxmlformats-package.relationships+xml"/>
  <Override PartName="/ppt/slides/_rels/slide15.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46.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3.xml.rels" ContentType="application/vnd.openxmlformats-package.relationships+xml"/>
  <Override PartName="/ppt/slides/_rels/slide7.xml.rels" ContentType="application/vnd.openxmlformats-package.relationships+xml"/>
  <Override PartName="/ppt/slides/_rels/slide43.xml.rels" ContentType="application/vnd.openxmlformats-package.relationships+xml"/>
  <Override PartName="/ppt/slides/_rels/slide26.xml.rels" ContentType="application/vnd.openxmlformats-package.relationships+xml"/>
  <Override PartName="/ppt/slides/_rels/slide6.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52.xml.rels" ContentType="application/vnd.openxmlformats-package.relationships+xml"/>
  <Override PartName="/ppt/slides/_rels/slide19.xml.rels" ContentType="application/vnd.openxmlformats-package.relationships+xml"/>
  <Override PartName="/ppt/slides/_rels/slide53.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41.xml.rels" ContentType="application/vnd.openxmlformats-package.relationships+xml"/>
  <Override PartName="/ppt/slides/_rels/slide24.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16.xml.rels" ContentType="application/vnd.openxmlformats-package.relationships+xml"/>
  <Override PartName="/ppt/slides/_rels/slide40.xml.rels" ContentType="application/vnd.openxmlformats-package.relationships+xml"/>
  <Override PartName="/ppt/slides/_rels/slide23.xml.rels" ContentType="application/vnd.openxmlformats-package.relationships+xml"/>
  <Override PartName="/ppt/slides/_rels/slide56.xml.rels" ContentType="application/vnd.openxmlformats-package.relationships+xml"/>
  <Override PartName="/ppt/slides/_rels/slide39.xml.rels" ContentType="application/vnd.openxmlformats-package.relationships+xml"/>
  <Override PartName="/ppt/slides/slide25.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slides/slide16.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48.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49.xml" ContentType="application/vnd.openxmlformats-officedocument.presentationml.slide+xml"/>
  <Override PartName="/ppt/slides/slide56.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54.xml" ContentType="application/vnd.openxmlformats-officedocument.presentationml.slide+xml"/>
  <Override PartName="/ppt/slides/slide37.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32.xml" ContentType="application/vnd.openxmlformats-officedocument.presentationml.slide+xml"/>
  <Override PartName="/ppt/charts/chart6.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presProps" Target="presProps.xml"/>
</Relationships>
</file>

<file path=ppt/charts/chart6.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54679470"/>
        <c:axId val="44027106"/>
      </c:barChart>
      <c:catAx>
        <c:axId val="54679470"/>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44027106"/>
        <c:crosses val="autoZero"/>
        <c:auto val="1"/>
        <c:lblAlgn val="ctr"/>
        <c:lblOffset val="100"/>
        <c:noMultiLvlLbl val="0"/>
      </c:catAx>
      <c:valAx>
        <c:axId val="44027106"/>
        <c:scaling>
          <c:orientation val="minMax"/>
          <c:max val="1"/>
          <c:min val="0"/>
        </c:scaling>
        <c:delete val="1"/>
        <c:axPos val="l"/>
        <c:numFmt formatCode="[$-809]0%"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54679470"/>
        <c:crossBetween val="between"/>
      </c:valAx>
      <c:spPr>
        <a:noFill/>
        <a:ln w="0">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18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18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187"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88"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89"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60B67935-94E2-45D0-846D-CB016DDD2582}"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90360" y="744480"/>
            <a:ext cx="6606720" cy="3712680"/>
          </a:xfrm>
          <a:prstGeom prst="rect">
            <a:avLst/>
          </a:prstGeom>
          <a:ln w="0">
            <a:noFill/>
          </a:ln>
        </p:spPr>
      </p:sp>
      <p:sp>
        <p:nvSpPr>
          <p:cNvPr id="433" name="PlaceHolder 2"/>
          <p:cNvSpPr>
            <a:spLocks noGrp="1"/>
          </p:cNvSpPr>
          <p:nvPr>
            <p:ph type="body"/>
          </p:nvPr>
        </p:nvSpPr>
        <p:spPr>
          <a:xfrm>
            <a:off x="679680" y="4715280"/>
            <a:ext cx="5427720" cy="4456440"/>
          </a:xfrm>
          <a:prstGeom prst="rect">
            <a:avLst/>
          </a:prstGeom>
          <a:noFill/>
          <a:ln w="0">
            <a:noFill/>
          </a:ln>
        </p:spPr>
        <p:txBody>
          <a:bodyPr lIns="95400" rIns="95400" tIns="47880" bIns="47880" anchor="t">
            <a:noAutofit/>
          </a:bodyPr>
          <a:p>
            <a:pPr marL="216000" indent="0">
              <a:buNone/>
            </a:pPr>
            <a:endParaRPr b="0" lang="en-GB" sz="1800" spc="-1" strike="noStrike">
              <a:solidFill>
                <a:srgbClr val="000000"/>
              </a:solidFill>
              <a:latin typeface="Arial"/>
            </a:endParaRPr>
          </a:p>
        </p:txBody>
      </p:sp>
      <p:sp>
        <p:nvSpPr>
          <p:cNvPr id="434" name="CustomShape 3"/>
          <p:cNvSpPr/>
          <p:nvPr/>
        </p:nvSpPr>
        <p:spPr>
          <a:xfrm>
            <a:off x="3850560" y="9428760"/>
            <a:ext cx="2935080" cy="48600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234C54EC-E4FB-45B5-B8DE-C0D537E023DA}"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sldImg"/>
          </p:nvPr>
        </p:nvSpPr>
        <p:spPr>
          <a:xfrm>
            <a:off x="217440" y="812880"/>
            <a:ext cx="7114680" cy="3998520"/>
          </a:xfrm>
          <a:prstGeom prst="rect">
            <a:avLst/>
          </a:prstGeom>
          <a:ln w="0">
            <a:noFill/>
          </a:ln>
        </p:spPr>
      </p:sp>
      <p:sp>
        <p:nvSpPr>
          <p:cNvPr id="436" name="PlaceHolder 2"/>
          <p:cNvSpPr>
            <a:spLocks noGrp="1"/>
          </p:cNvSpPr>
          <p:nvPr>
            <p:ph type="body"/>
          </p:nvPr>
        </p:nvSpPr>
        <p:spPr>
          <a:xfrm>
            <a:off x="756000" y="5078520"/>
            <a:ext cx="6037560" cy="4800960"/>
          </a:xfrm>
          <a:prstGeom prst="rect">
            <a:avLst/>
          </a:prstGeom>
          <a:noFill/>
          <a:ln w="0">
            <a:noFill/>
          </a:ln>
        </p:spPr>
        <p:txBody>
          <a:bodyPr lIns="0" rIns="0" tIns="0" bIns="0" anchor="t">
            <a:noAutofit/>
          </a:bodyPr>
          <a:p>
            <a:pPr marL="216000" indent="0">
              <a:buNone/>
            </a:pPr>
            <a:endParaRPr b="0" lang="en-GB" sz="1800" spc="-1" strike="noStrike">
              <a:solidFill>
                <a:srgbClr val="000000"/>
              </a:solidFill>
              <a:latin typeface="Arial"/>
            </a:endParaRPr>
          </a:p>
        </p:txBody>
      </p:sp>
      <p:sp>
        <p:nvSpPr>
          <p:cNvPr id="437" name="CustomShape 3"/>
          <p:cNvSpPr/>
          <p:nvPr/>
        </p:nvSpPr>
        <p:spPr>
          <a:xfrm>
            <a:off x="4278960" y="10157400"/>
            <a:ext cx="3270600" cy="524160"/>
          </a:xfrm>
          <a:prstGeom prst="rect">
            <a:avLst/>
          </a:prstGeom>
          <a:noFill/>
          <a:ln w="0">
            <a:noFill/>
          </a:ln>
        </p:spPr>
        <p:style>
          <a:lnRef idx="0"/>
          <a:fillRef idx="0"/>
          <a:effectRef idx="0"/>
          <a:fontRef idx="minor"/>
        </p:style>
        <p:txBody>
          <a:bodyPr lIns="0" rIns="0" tIns="0" bIns="0" anchor="b">
            <a:noAutofit/>
          </a:bodyPr>
          <a:p>
            <a:pPr algn="r">
              <a:lnSpc>
                <a:spcPct val="100000"/>
              </a:lnSpc>
            </a:pPr>
            <a:fld id="{0188CC09-178B-4A24-A066-F40DABDCC7E9}"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sldImg"/>
          </p:nvPr>
        </p:nvSpPr>
        <p:spPr>
          <a:xfrm>
            <a:off x="90360" y="744480"/>
            <a:ext cx="6606360" cy="3712320"/>
          </a:xfrm>
          <a:prstGeom prst="rect">
            <a:avLst/>
          </a:prstGeom>
          <a:ln w="0">
            <a:noFill/>
          </a:ln>
        </p:spPr>
      </p:sp>
      <p:sp>
        <p:nvSpPr>
          <p:cNvPr id="439" name="PlaceHolder 2"/>
          <p:cNvSpPr>
            <a:spLocks noGrp="1"/>
          </p:cNvSpPr>
          <p:nvPr>
            <p:ph type="body"/>
          </p:nvPr>
        </p:nvSpPr>
        <p:spPr>
          <a:xfrm>
            <a:off x="679680" y="4715280"/>
            <a:ext cx="5427360" cy="4456080"/>
          </a:xfrm>
          <a:prstGeom prst="rect">
            <a:avLst/>
          </a:prstGeom>
          <a:noFill/>
          <a:ln w="0">
            <a:noFill/>
          </a:ln>
        </p:spPr>
        <p:txBody>
          <a:bodyPr lIns="95400" rIns="95400" tIns="47880" bIns="47880" anchor="t">
            <a:noAutofit/>
          </a:bodyPr>
          <a:p>
            <a:pPr marL="216000" indent="0">
              <a:buNone/>
            </a:pPr>
            <a:endParaRPr b="0" lang="en-GB" sz="1800" spc="-1" strike="noStrike">
              <a:solidFill>
                <a:srgbClr val="000000"/>
              </a:solidFill>
              <a:latin typeface="Arial"/>
            </a:endParaRPr>
          </a:p>
        </p:txBody>
      </p:sp>
      <p:sp>
        <p:nvSpPr>
          <p:cNvPr id="440" name="CustomShape 24"/>
          <p:cNvSpPr/>
          <p:nvPr/>
        </p:nvSpPr>
        <p:spPr>
          <a:xfrm>
            <a:off x="3850560" y="9428760"/>
            <a:ext cx="2934720" cy="48564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B5D3F69B-C332-43EF-AC95-E7B78E5F1BD0}" type="slidenum">
              <a:rPr b="0" lang="de-DE" sz="1300" spc="-1" strike="noStrike">
                <a:solidFill>
                  <a:srgbClr val="000000"/>
                </a:solidFill>
                <a:latin typeface="+mn-lt"/>
                <a:ea typeface="+mn-ea"/>
              </a:rPr>
              <a:t>&lt;number&gt;</a:t>
            </a:fld>
            <a:endParaRPr b="0" lang="en-GB"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59D8E7F-7E43-4BEF-89DE-6D31E58E127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9560" cy="559440"/>
          </a:xfrm>
          <a:prstGeom prst="rect">
            <a:avLst/>
          </a:prstGeom>
          <a:ln w="0">
            <a:noFill/>
          </a:ln>
        </p:spPr>
      </p:pic>
      <p:pic>
        <p:nvPicPr>
          <p:cNvPr id="4" name="Grafik 2" descr=""/>
          <p:cNvPicPr/>
          <p:nvPr/>
        </p:nvPicPr>
        <p:blipFill>
          <a:blip r:embed="rId3"/>
          <a:stretch/>
        </p:blipFill>
        <p:spPr>
          <a:xfrm>
            <a:off x="7430400" y="134640"/>
            <a:ext cx="3695400" cy="511560"/>
          </a:xfrm>
          <a:prstGeom prst="rect">
            <a:avLst/>
          </a:prstGeom>
          <a:ln w="0">
            <a:noFill/>
          </a:ln>
        </p:spPr>
      </p:pic>
      <p:sp>
        <p:nvSpPr>
          <p:cNvPr id="5" name="CustomShape 4"/>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B8D3FBE-F7C9-48AF-8931-C949DA1D14D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9560" cy="559440"/>
          </a:xfrm>
          <a:prstGeom prst="rect">
            <a:avLst/>
          </a:prstGeom>
          <a:ln w="0">
            <a:noFill/>
          </a:ln>
        </p:spPr>
      </p:pic>
      <p:pic>
        <p:nvPicPr>
          <p:cNvPr id="50" name="Grafik 2" descr=""/>
          <p:cNvPicPr/>
          <p:nvPr/>
        </p:nvPicPr>
        <p:blipFill>
          <a:blip r:embed="rId3"/>
          <a:stretch/>
        </p:blipFill>
        <p:spPr>
          <a:xfrm>
            <a:off x="7430400" y="134640"/>
            <a:ext cx="3695400" cy="511560"/>
          </a:xfrm>
          <a:prstGeom prst="rect">
            <a:avLst/>
          </a:prstGeom>
          <a:ln w="0">
            <a:noFill/>
          </a:ln>
        </p:spPr>
      </p:pic>
      <p:sp>
        <p:nvSpPr>
          <p:cNvPr id="51"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6D79CD5-8C08-4AE2-B628-30512D371666}"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3"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C130C3E-B5EE-49EF-B032-0914204F5CB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4"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95" name="Picture 19" descr="Logo_TUC_de_RGB"/>
          <p:cNvPicPr/>
          <p:nvPr/>
        </p:nvPicPr>
        <p:blipFill>
          <a:blip r:embed="rId2"/>
          <a:stretch/>
        </p:blipFill>
        <p:spPr>
          <a:xfrm>
            <a:off x="0" y="0"/>
            <a:ext cx="3049560" cy="559440"/>
          </a:xfrm>
          <a:prstGeom prst="rect">
            <a:avLst/>
          </a:prstGeom>
          <a:ln w="0">
            <a:noFill/>
          </a:ln>
        </p:spPr>
      </p:pic>
      <p:pic>
        <p:nvPicPr>
          <p:cNvPr id="96" name="Grafik 2" descr=""/>
          <p:cNvPicPr/>
          <p:nvPr/>
        </p:nvPicPr>
        <p:blipFill>
          <a:blip r:embed="rId3"/>
          <a:stretch/>
        </p:blipFill>
        <p:spPr>
          <a:xfrm>
            <a:off x="7430400" y="134640"/>
            <a:ext cx="3695400" cy="511560"/>
          </a:xfrm>
          <a:prstGeom prst="rect">
            <a:avLst/>
          </a:prstGeom>
          <a:ln w="0">
            <a:noFill/>
          </a:ln>
        </p:spPr>
      </p:pic>
      <p:sp>
        <p:nvSpPr>
          <p:cNvPr id="97"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8"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C245F4F-C868-48B2-A1B3-9E1F08687E2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9"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39"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35574F2-4A1C-4F5D-990B-F5857665441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0"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41" name="Picture 19" descr="Logo_TUC_de_RGB"/>
          <p:cNvPicPr/>
          <p:nvPr/>
        </p:nvPicPr>
        <p:blipFill>
          <a:blip r:embed="rId2"/>
          <a:stretch/>
        </p:blipFill>
        <p:spPr>
          <a:xfrm>
            <a:off x="0" y="0"/>
            <a:ext cx="3049200" cy="559080"/>
          </a:xfrm>
          <a:prstGeom prst="rect">
            <a:avLst/>
          </a:prstGeom>
          <a:ln w="0">
            <a:noFill/>
          </a:ln>
        </p:spPr>
      </p:pic>
      <p:pic>
        <p:nvPicPr>
          <p:cNvPr id="142" name="Grafik 2" descr=""/>
          <p:cNvPicPr/>
          <p:nvPr/>
        </p:nvPicPr>
        <p:blipFill>
          <a:blip r:embed="rId3"/>
          <a:stretch/>
        </p:blipFill>
        <p:spPr>
          <a:xfrm>
            <a:off x="7430400" y="134640"/>
            <a:ext cx="3695040" cy="511200"/>
          </a:xfrm>
          <a:prstGeom prst="rect">
            <a:avLst/>
          </a:prstGeom>
          <a:ln w="0">
            <a:noFill/>
          </a:ln>
        </p:spPr>
      </p:pic>
      <p:sp>
        <p:nvSpPr>
          <p:cNvPr id="143"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44" name="CustomShape 5"/>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D7E4FD7-AEEE-4DF7-9F2D-86F401166F8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hyperlink" Target="https://www.flickr.com/photos/96649248@N00/43867280734" TargetMode="External"/><Relationship Id="rId4" Type="http://schemas.openxmlformats.org/officeDocument/2006/relationships/hyperlink" Target="https://www.creativecommons.org/licenses/by-nc-nd/2.0/" TargetMode="External"/><Relationship Id="rId5" Type="http://schemas.openxmlformats.org/officeDocument/2006/relationships/hyperlink" Target="https://flic.kr/p/aKXw2F" TargetMode="External"/><Relationship Id="rId6" Type="http://schemas.openxmlformats.org/officeDocument/2006/relationships/hyperlink" Target="https://creativecommons.org/licenses/by-sa/2.0/" TargetMode="External"/><Relationship Id="rId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climateactiontracker.org/documents/999/CAT_2021-11_PublicData_EmissionsPathways.xlsx" TargetMode="External"/><Relationship Id="rId2" Type="http://schemas.openxmlformats.org/officeDocument/2006/relationships/image" Target="../media/image11.wmf"/><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hyperlink" Target="https://climateactiontracker.org/documents/999/CAT_2021-11_PublicData_EmissionsPathways.xlsx"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hyperlink" Target="https://insightmaker.com/insight/1954/The-World3-Model-Classic-World-Simulation"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readme"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www.footprintcalculator.org/" TargetMode="External"/><Relationship Id="rId2" Type="http://schemas.openxmlformats.org/officeDocument/2006/relationships/hyperlink" Target="https://www.footprintcalculator.org/" TargetMode="External"/><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www.tu-clausthal.de/en/university/about-us" TargetMode="Externa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9.jpeg"/><Relationship Id="rId3" Type="http://schemas.openxmlformats.org/officeDocument/2006/relationships/image" Target="../media/image20.png"/><Relationship Id="rId4"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6.xml"/><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58640" cy="11451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191" name="CustomShape 2"/>
          <p:cNvSpPr/>
          <p:nvPr/>
        </p:nvSpPr>
        <p:spPr>
          <a:xfrm>
            <a:off x="527400" y="2852640"/>
            <a:ext cx="10358640" cy="2365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Environmental Pollution </a:t>
            </a:r>
            <a:endParaRPr b="0" lang="en-GB" sz="2400" spc="-1" strike="noStrike">
              <a:solidFill>
                <a:srgbClr val="000000"/>
              </a:solidFill>
              <a:latin typeface="Arial"/>
            </a:endParaRPr>
          </a:p>
        </p:txBody>
      </p:sp>
      <p:pic>
        <p:nvPicPr>
          <p:cNvPr id="236" name="" descr=""/>
          <p:cNvPicPr/>
          <p:nvPr/>
        </p:nvPicPr>
        <p:blipFill>
          <a:blip r:embed="rId1"/>
          <a:stretch/>
        </p:blipFill>
        <p:spPr>
          <a:xfrm>
            <a:off x="6035040" y="2661120"/>
            <a:ext cx="4947480" cy="3274200"/>
          </a:xfrm>
          <a:prstGeom prst="rect">
            <a:avLst/>
          </a:prstGeom>
          <a:ln w="0">
            <a:noFill/>
          </a:ln>
        </p:spPr>
      </p:pic>
      <p:pic>
        <p:nvPicPr>
          <p:cNvPr id="237" name="" descr=""/>
          <p:cNvPicPr/>
          <p:nvPr/>
        </p:nvPicPr>
        <p:blipFill>
          <a:blip r:embed="rId2"/>
          <a:stretch/>
        </p:blipFill>
        <p:spPr>
          <a:xfrm>
            <a:off x="549000" y="1371600"/>
            <a:ext cx="5112000" cy="3832200"/>
          </a:xfrm>
          <a:prstGeom prst="rect">
            <a:avLst/>
          </a:prstGeom>
          <a:ln w="0">
            <a:noFill/>
          </a:ln>
        </p:spPr>
      </p:pic>
      <p:sp>
        <p:nvSpPr>
          <p:cNvPr id="238" name="CustomShape 2"/>
          <p:cNvSpPr/>
          <p:nvPr/>
        </p:nvSpPr>
        <p:spPr>
          <a:xfrm>
            <a:off x="263520" y="6267600"/>
            <a:ext cx="1093320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1. "Landfill at Upernavik" by ulalume – </a:t>
            </a:r>
            <a:r>
              <a:rPr b="0" lang="de-DE" sz="900" spc="-1" strike="noStrike" u="sng">
                <a:solidFill>
                  <a:srgbClr val="0000ff"/>
                </a:solidFill>
                <a:uFillTx/>
                <a:latin typeface="Roboto"/>
                <a:ea typeface="Roboto"/>
                <a:hlinkClick r:id="rId3"/>
              </a:rPr>
              <a:t>https://www.flickr.com/photos/96649248@N00/43867280734</a:t>
            </a:r>
            <a:r>
              <a:rPr b="0" lang="de-DE" sz="900" spc="-1" strike="noStrike">
                <a:solidFill>
                  <a:srgbClr val="a6a6a6"/>
                </a:solidFill>
                <a:latin typeface="Roboto"/>
                <a:ea typeface="Roboto"/>
              </a:rPr>
              <a:t> – CC BY-NC-ND 2.0 (</a:t>
            </a:r>
            <a:r>
              <a:rPr b="0" lang="de-DE" sz="900" spc="-1" strike="noStrike" u="sng">
                <a:solidFill>
                  <a:srgbClr val="0000ff"/>
                </a:solidFill>
                <a:uFillTx/>
                <a:latin typeface="Roboto"/>
                <a:ea typeface="Roboto"/>
                <a:hlinkClick r:id="rId4"/>
              </a:rPr>
              <a:t>https://www.creativecommons.org/licenses/by-nc-nd/2.0/</a:t>
            </a:r>
            <a:r>
              <a:rPr b="0" lang="de-DE"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2. Christian Hüpfer – </a:t>
            </a:r>
            <a:r>
              <a:rPr b="0" lang="de-DE" sz="900" spc="-1" strike="noStrike" u="sng">
                <a:solidFill>
                  <a:srgbClr val="0000ff"/>
                </a:solidFill>
                <a:uFillTx/>
                <a:latin typeface="Roboto"/>
                <a:ea typeface="Roboto"/>
                <a:hlinkClick r:id="rId5"/>
              </a:rPr>
              <a:t>https://flic.kr/p/aKXw2F</a:t>
            </a:r>
            <a:r>
              <a:rPr b="0" lang="de-DE" sz="900" spc="-1" strike="noStrike">
                <a:solidFill>
                  <a:srgbClr val="a6a6a6"/>
                </a:solidFill>
                <a:latin typeface="Roboto"/>
                <a:ea typeface="Roboto"/>
              </a:rPr>
              <a:t> – CC BY-SA 2.0 (</a:t>
            </a:r>
            <a:r>
              <a:rPr b="0" lang="de-DE" sz="900" spc="-1" strike="noStrike" u="sng">
                <a:solidFill>
                  <a:srgbClr val="0000ff"/>
                </a:solidFill>
                <a:uFillTx/>
                <a:latin typeface="Roboto"/>
                <a:ea typeface="Roboto"/>
                <a:hlinkClick r:id="rId6"/>
              </a:rPr>
              <a:t>https://creativecommons.org/licenses/by-sa/2.0/</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240" name="CustomShape 2"/>
          <p:cNvSpPr/>
          <p:nvPr/>
        </p:nvSpPr>
        <p:spPr>
          <a:xfrm>
            <a:off x="335520" y="1268280"/>
            <a:ext cx="5877000" cy="430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GB" sz="1800" spc="-1" strike="noStrike">
              <a:solidFill>
                <a:srgbClr val="000000"/>
              </a:solidFill>
              <a:latin typeface="Arial"/>
            </a:endParaRPr>
          </a:p>
        </p:txBody>
      </p:sp>
      <p:sp>
        <p:nvSpPr>
          <p:cNvPr id="241" name="CustomShape 3"/>
          <p:cNvSpPr/>
          <p:nvPr/>
        </p:nvSpPr>
        <p:spPr>
          <a:xfrm>
            <a:off x="4206240" y="721800"/>
            <a:ext cx="1089360" cy="338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42" name="CustomShape 4"/>
          <p:cNvSpPr/>
          <p:nvPr/>
        </p:nvSpPr>
        <p:spPr>
          <a:xfrm>
            <a:off x="263520" y="6265440"/>
            <a:ext cx="777744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43" name="" descr=""/>
          <p:cNvPicPr/>
          <p:nvPr/>
        </p:nvPicPr>
        <p:blipFill>
          <a:blip r:embed="rId3"/>
          <a:stretch/>
        </p:blipFill>
        <p:spPr>
          <a:xfrm>
            <a:off x="6949440" y="914400"/>
            <a:ext cx="3944520" cy="2839320"/>
          </a:xfrm>
          <a:prstGeom prst="rect">
            <a:avLst/>
          </a:prstGeom>
          <a:ln w="0">
            <a:noFill/>
          </a:ln>
        </p:spPr>
      </p:pic>
      <p:pic>
        <p:nvPicPr>
          <p:cNvPr id="244" name="" descr=""/>
          <p:cNvPicPr/>
          <p:nvPr/>
        </p:nvPicPr>
        <p:blipFill>
          <a:blip r:embed="rId4"/>
          <a:stretch/>
        </p:blipFill>
        <p:spPr>
          <a:xfrm>
            <a:off x="6949440" y="3931920"/>
            <a:ext cx="3972240" cy="2646360"/>
          </a:xfrm>
          <a:prstGeom prst="rect">
            <a:avLst/>
          </a:prstGeom>
          <a:ln w="0">
            <a:noFill/>
          </a:ln>
        </p:spPr>
      </p:pic>
      <p:sp>
        <p:nvSpPr>
          <p:cNvPr id="245" name="CustomShape 5"/>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247" name="CustomShape 2"/>
          <p:cNvSpPr/>
          <p:nvPr/>
        </p:nvSpPr>
        <p:spPr>
          <a:xfrm>
            <a:off x="335520" y="1268280"/>
            <a:ext cx="5877000" cy="430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GB" sz="1800" spc="-1" strike="noStrike">
              <a:solidFill>
                <a:srgbClr val="000000"/>
              </a:solidFill>
              <a:latin typeface="Arial"/>
            </a:endParaRPr>
          </a:p>
        </p:txBody>
      </p:sp>
      <p:sp>
        <p:nvSpPr>
          <p:cNvPr id="248" name="CustomShape 3"/>
          <p:cNvSpPr/>
          <p:nvPr/>
        </p:nvSpPr>
        <p:spPr>
          <a:xfrm>
            <a:off x="4206240" y="721800"/>
            <a:ext cx="1089360" cy="338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49" name="" descr=""/>
          <p:cNvPicPr/>
          <p:nvPr/>
        </p:nvPicPr>
        <p:blipFill>
          <a:blip r:embed="rId1"/>
          <a:stretch/>
        </p:blipFill>
        <p:spPr>
          <a:xfrm>
            <a:off x="6949440" y="914400"/>
            <a:ext cx="3944520" cy="2839320"/>
          </a:xfrm>
          <a:prstGeom prst="rect">
            <a:avLst/>
          </a:prstGeom>
          <a:ln w="0">
            <a:noFill/>
          </a:ln>
        </p:spPr>
      </p:pic>
      <p:pic>
        <p:nvPicPr>
          <p:cNvPr id="250" name="" descr=""/>
          <p:cNvPicPr/>
          <p:nvPr/>
        </p:nvPicPr>
        <p:blipFill>
          <a:blip r:embed="rId2"/>
          <a:stretch/>
        </p:blipFill>
        <p:spPr>
          <a:xfrm>
            <a:off x="6949440" y="3931920"/>
            <a:ext cx="3972240" cy="2646360"/>
          </a:xfrm>
          <a:prstGeom prst="rect">
            <a:avLst/>
          </a:prstGeom>
          <a:ln w="0">
            <a:noFill/>
          </a:ln>
        </p:spPr>
      </p:pic>
      <p:sp>
        <p:nvSpPr>
          <p:cNvPr id="251" name="CustomShape 4"/>
          <p:cNvSpPr/>
          <p:nvPr/>
        </p:nvSpPr>
        <p:spPr>
          <a:xfrm>
            <a:off x="263520" y="6265440"/>
            <a:ext cx="777744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252" name="CustomShape 5"/>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Climate Change</a:t>
            </a:r>
            <a:endParaRPr b="0" lang="en-GB" sz="2400" spc="-1" strike="noStrike">
              <a:solidFill>
                <a:srgbClr val="000000"/>
              </a:solidFill>
              <a:latin typeface="Arial"/>
            </a:endParaRPr>
          </a:p>
        </p:txBody>
      </p:sp>
      <p:sp>
        <p:nvSpPr>
          <p:cNvPr id="254" name="CustomShape 2"/>
          <p:cNvSpPr/>
          <p:nvPr/>
        </p:nvSpPr>
        <p:spPr>
          <a:xfrm>
            <a:off x="263520" y="6411600"/>
            <a:ext cx="79603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1"/>
              </a:rPr>
              <a:t>https://climateactiontracker.org/documents/999/CAT_2021-11_PublicData_EmissionsPathways.xlsx</a:t>
            </a:r>
            <a:endParaRPr b="0" lang="en-GB" sz="900" spc="-1" strike="noStrike">
              <a:solidFill>
                <a:srgbClr val="000000"/>
              </a:solidFill>
              <a:latin typeface="Arial"/>
            </a:endParaRPr>
          </a:p>
        </p:txBody>
      </p:sp>
      <p:pic>
        <p:nvPicPr>
          <p:cNvPr id="255" name="" descr=""/>
          <p:cNvPicPr/>
          <p:nvPr/>
        </p:nvPicPr>
        <p:blipFill>
          <a:blip r:embed="rId2"/>
          <a:stretch/>
        </p:blipFill>
        <p:spPr>
          <a:xfrm>
            <a:off x="2023200" y="2032200"/>
            <a:ext cx="6200640" cy="4204440"/>
          </a:xfrm>
          <a:prstGeom prst="rect">
            <a:avLst/>
          </a:prstGeom>
          <a:ln w="0">
            <a:noFill/>
          </a:ln>
        </p:spPr>
      </p:pic>
      <p:sp>
        <p:nvSpPr>
          <p:cNvPr id="256" name="CustomShape 3"/>
          <p:cNvSpPr/>
          <p:nvPr/>
        </p:nvSpPr>
        <p:spPr>
          <a:xfrm>
            <a:off x="335520" y="112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GB" sz="2400" spc="-1" strike="noStrike">
              <a:solidFill>
                <a:srgbClr val="000000"/>
              </a:solidFill>
              <a:latin typeface="Arial"/>
            </a:endParaRPr>
          </a:p>
        </p:txBody>
      </p:sp>
      <p:sp>
        <p:nvSpPr>
          <p:cNvPr id="257" name="CustomShape 4"/>
          <p:cNvSpPr/>
          <p:nvPr/>
        </p:nvSpPr>
        <p:spPr>
          <a:xfrm>
            <a:off x="-60480" y="1808640"/>
            <a:ext cx="1074276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GB" sz="1300" spc="-1" strike="noStrike">
              <a:solidFill>
                <a:srgbClr val="000000"/>
              </a:solidFill>
              <a:latin typeface="Arial"/>
            </a:endParaRPr>
          </a:p>
        </p:txBody>
      </p:sp>
      <p:sp>
        <p:nvSpPr>
          <p:cNvPr id="258" name="CustomShape 5"/>
          <p:cNvSpPr/>
          <p:nvPr/>
        </p:nvSpPr>
        <p:spPr>
          <a:xfrm>
            <a:off x="335520" y="112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GB" sz="2400" spc="-1" strike="noStrike">
              <a:solidFill>
                <a:srgbClr val="000000"/>
              </a:solidFill>
              <a:latin typeface="Arial"/>
            </a:endParaRPr>
          </a:p>
        </p:txBody>
      </p:sp>
      <p:sp>
        <p:nvSpPr>
          <p:cNvPr id="259" name="CustomShape 6"/>
          <p:cNvSpPr/>
          <p:nvPr/>
        </p:nvSpPr>
        <p:spPr>
          <a:xfrm rot="16186200">
            <a:off x="-90720" y="3773520"/>
            <a:ext cx="364392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GB" sz="1300" spc="-1" strike="noStrike">
              <a:solidFill>
                <a:srgbClr val="000000"/>
              </a:solidFill>
              <a:latin typeface="Arial"/>
            </a:endParaRPr>
          </a:p>
        </p:txBody>
      </p:sp>
      <p:sp>
        <p:nvSpPr>
          <p:cNvPr id="260" name="CustomShape 7"/>
          <p:cNvSpPr/>
          <p:nvPr/>
        </p:nvSpPr>
        <p:spPr>
          <a:xfrm>
            <a:off x="8291520" y="367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4586"/>
                </a:solidFill>
                <a:latin typeface="DejaVu Sans"/>
                <a:ea typeface="DejaVu Sans"/>
              </a:rPr>
              <a:t>Policies &amp; Action (High) +2.9°C</a:t>
            </a:r>
            <a:endParaRPr b="0" lang="en-GB" sz="1300" spc="-1" strike="noStrike">
              <a:solidFill>
                <a:srgbClr val="000000"/>
              </a:solidFill>
              <a:latin typeface="Arial"/>
            </a:endParaRPr>
          </a:p>
        </p:txBody>
      </p:sp>
      <p:sp>
        <p:nvSpPr>
          <p:cNvPr id="261" name="CustomShape 8"/>
          <p:cNvSpPr/>
          <p:nvPr/>
        </p:nvSpPr>
        <p:spPr>
          <a:xfrm>
            <a:off x="8291520" y="403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a0fc"/>
                </a:solidFill>
                <a:latin typeface="DejaVu Sans"/>
                <a:ea typeface="DejaVu Sans"/>
              </a:rPr>
              <a:t>Policies &amp; Action (Low) +2.5°C</a:t>
            </a:r>
            <a:endParaRPr b="0" lang="en-GB" sz="1300" spc="-1" strike="noStrike">
              <a:solidFill>
                <a:srgbClr val="000000"/>
              </a:solidFill>
              <a:latin typeface="Arial"/>
            </a:endParaRPr>
          </a:p>
        </p:txBody>
      </p:sp>
      <p:sp>
        <p:nvSpPr>
          <p:cNvPr id="262" name="CustomShape 9"/>
          <p:cNvSpPr/>
          <p:nvPr/>
        </p:nvSpPr>
        <p:spPr>
          <a:xfrm>
            <a:off x="8291520" y="439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ffd320"/>
                </a:solidFill>
                <a:latin typeface="DejaVu Sans"/>
                <a:ea typeface="DejaVu Sans"/>
              </a:rPr>
              <a:t>2030 targets only +2.4°C</a:t>
            </a:r>
            <a:endParaRPr b="0" lang="en-GB" sz="1300" spc="-1" strike="noStrike">
              <a:solidFill>
                <a:srgbClr val="000000"/>
              </a:solidFill>
              <a:latin typeface="Arial"/>
            </a:endParaRPr>
          </a:p>
        </p:txBody>
      </p:sp>
      <p:sp>
        <p:nvSpPr>
          <p:cNvPr id="263" name="CustomShape 10"/>
          <p:cNvSpPr/>
          <p:nvPr/>
        </p:nvSpPr>
        <p:spPr>
          <a:xfrm>
            <a:off x="8291520" y="475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579d1c"/>
                </a:solidFill>
                <a:latin typeface="DejaVu Sans"/>
                <a:ea typeface="DejaVu Sans"/>
              </a:rPr>
              <a:t>Pledges &amp; targets +2.1°C</a:t>
            </a:r>
            <a:endParaRPr b="0" lang="en-GB" sz="1300" spc="-1" strike="noStrike">
              <a:solidFill>
                <a:srgbClr val="000000"/>
              </a:solidFill>
              <a:latin typeface="Arial"/>
            </a:endParaRPr>
          </a:p>
        </p:txBody>
      </p:sp>
      <p:sp>
        <p:nvSpPr>
          <p:cNvPr id="264" name="CustomShape 11"/>
          <p:cNvSpPr/>
          <p:nvPr/>
        </p:nvSpPr>
        <p:spPr>
          <a:xfrm>
            <a:off x="8291520" y="511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83caff"/>
                </a:solidFill>
                <a:latin typeface="DejaVu Sans"/>
                <a:ea typeface="DejaVu Sans"/>
              </a:rPr>
              <a:t>Optimistic scenario +1.8°C</a:t>
            </a:r>
            <a:endParaRPr b="0" lang="en-GB" sz="1300" spc="-1" strike="noStrike">
              <a:solidFill>
                <a:srgbClr val="000000"/>
              </a:solidFill>
              <a:latin typeface="Arial"/>
            </a:endParaRPr>
          </a:p>
        </p:txBody>
      </p:sp>
      <p:sp>
        <p:nvSpPr>
          <p:cNvPr id="265" name="CustomShape 12"/>
          <p:cNvSpPr/>
          <p:nvPr/>
        </p:nvSpPr>
        <p:spPr>
          <a:xfrm>
            <a:off x="8291520" y="547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aecf00"/>
                </a:solidFill>
                <a:latin typeface="DejaVu Sans"/>
                <a:ea typeface="DejaVu Sans"/>
              </a:rPr>
              <a:t>1.5° consistent +1.3°C</a:t>
            </a:r>
            <a:endParaRPr b="0" lang="en-GB" sz="1300" spc="-1" strike="noStrike">
              <a:solidFill>
                <a:srgbClr val="000000"/>
              </a:solidFill>
              <a:latin typeface="Arial"/>
            </a:endParaRPr>
          </a:p>
        </p:txBody>
      </p:sp>
      <p:sp>
        <p:nvSpPr>
          <p:cNvPr id="266" name="CustomShape 13"/>
          <p:cNvSpPr/>
          <p:nvPr/>
        </p:nvSpPr>
        <p:spPr>
          <a:xfrm>
            <a:off x="2397600" y="6128640"/>
            <a:ext cx="90864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1990</a:t>
            </a:r>
            <a:endParaRPr b="0" lang="en-GB" sz="1300" spc="-1" strike="noStrike">
              <a:solidFill>
                <a:srgbClr val="000000"/>
              </a:solidFill>
              <a:latin typeface="Arial"/>
            </a:endParaRPr>
          </a:p>
        </p:txBody>
      </p:sp>
      <p:sp>
        <p:nvSpPr>
          <p:cNvPr id="267" name="CustomShape 14"/>
          <p:cNvSpPr/>
          <p:nvPr/>
        </p:nvSpPr>
        <p:spPr>
          <a:xfrm>
            <a:off x="4017600" y="6128640"/>
            <a:ext cx="90864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2030</a:t>
            </a:r>
            <a:endParaRPr b="0" lang="en-GB" sz="1300" spc="-1" strike="noStrike">
              <a:solidFill>
                <a:srgbClr val="000000"/>
              </a:solidFill>
              <a:latin typeface="Arial"/>
            </a:endParaRPr>
          </a:p>
        </p:txBody>
      </p:sp>
      <p:sp>
        <p:nvSpPr>
          <p:cNvPr id="268" name="Line 15"/>
          <p:cNvSpPr/>
          <p:nvPr/>
        </p:nvSpPr>
        <p:spPr>
          <a:xfrm>
            <a:off x="2844000" y="205740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269" name="Line 16"/>
          <p:cNvSpPr/>
          <p:nvPr/>
        </p:nvSpPr>
        <p:spPr>
          <a:xfrm>
            <a:off x="4500000" y="205776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270" name="Line 17"/>
          <p:cNvSpPr/>
          <p:nvPr/>
        </p:nvSpPr>
        <p:spPr>
          <a:xfrm>
            <a:off x="4356000" y="2058120"/>
            <a:ext cx="360" cy="4115160"/>
          </a:xfrm>
          <a:prstGeom prst="line">
            <a:avLst/>
          </a:prstGeom>
          <a:ln w="0">
            <a:solidFill>
              <a:srgbClr val="3465a4"/>
            </a:solidFill>
            <a:prstDash val="dot"/>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271" name="CustomShape 18"/>
          <p:cNvSpPr/>
          <p:nvPr/>
        </p:nvSpPr>
        <p:spPr>
          <a:xfrm>
            <a:off x="2772000" y="3837600"/>
            <a:ext cx="111060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Historical</a:t>
            </a:r>
            <a:endParaRPr b="0" lang="en-GB" sz="1300" spc="-1" strike="noStrike">
              <a:solidFill>
                <a:srgbClr val="000000"/>
              </a:solidFill>
              <a:latin typeface="Arial"/>
            </a:endParaRPr>
          </a:p>
        </p:txBody>
      </p:sp>
      <p:sp>
        <p:nvSpPr>
          <p:cNvPr id="272" name="Line 19"/>
          <p:cNvSpPr/>
          <p:nvPr/>
        </p:nvSpPr>
        <p:spPr>
          <a:xfrm>
            <a:off x="7416000" y="205812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273" name="CustomShape 20"/>
          <p:cNvSpPr/>
          <p:nvPr/>
        </p:nvSpPr>
        <p:spPr>
          <a:xfrm>
            <a:off x="7005600" y="6128640"/>
            <a:ext cx="90864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2100</a:t>
            </a:r>
            <a:endParaRPr b="0" lang="en-GB"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Climate Change</a:t>
            </a:r>
            <a:endParaRPr b="0" lang="en-GB" sz="2400" spc="-1" strike="noStrike">
              <a:solidFill>
                <a:srgbClr val="000000"/>
              </a:solidFill>
              <a:latin typeface="Arial"/>
            </a:endParaRPr>
          </a:p>
        </p:txBody>
      </p:sp>
      <p:pic>
        <p:nvPicPr>
          <p:cNvPr id="275" name="" descr=""/>
          <p:cNvPicPr/>
          <p:nvPr/>
        </p:nvPicPr>
        <p:blipFill>
          <a:blip r:embed="rId1"/>
          <a:stretch/>
        </p:blipFill>
        <p:spPr>
          <a:xfrm>
            <a:off x="2023200" y="2032200"/>
            <a:ext cx="6200640" cy="4204440"/>
          </a:xfrm>
          <a:prstGeom prst="rect">
            <a:avLst/>
          </a:prstGeom>
          <a:ln w="0">
            <a:noFill/>
          </a:ln>
        </p:spPr>
      </p:pic>
      <p:sp>
        <p:nvSpPr>
          <p:cNvPr id="276" name="CustomShape 2"/>
          <p:cNvSpPr/>
          <p:nvPr/>
        </p:nvSpPr>
        <p:spPr>
          <a:xfrm>
            <a:off x="335520" y="112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GB" sz="2400" spc="-1" strike="noStrike">
              <a:solidFill>
                <a:srgbClr val="000000"/>
              </a:solidFill>
              <a:latin typeface="Arial"/>
            </a:endParaRPr>
          </a:p>
        </p:txBody>
      </p:sp>
      <p:sp>
        <p:nvSpPr>
          <p:cNvPr id="277" name="CustomShape 3"/>
          <p:cNvSpPr/>
          <p:nvPr/>
        </p:nvSpPr>
        <p:spPr>
          <a:xfrm>
            <a:off x="-60480" y="1808640"/>
            <a:ext cx="1074276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GB" sz="1300" spc="-1" strike="noStrike">
              <a:solidFill>
                <a:srgbClr val="000000"/>
              </a:solidFill>
              <a:latin typeface="Arial"/>
            </a:endParaRPr>
          </a:p>
        </p:txBody>
      </p:sp>
      <p:sp>
        <p:nvSpPr>
          <p:cNvPr id="278" name="CustomShape 4"/>
          <p:cNvSpPr/>
          <p:nvPr/>
        </p:nvSpPr>
        <p:spPr>
          <a:xfrm rot="16186200">
            <a:off x="-90720" y="3773520"/>
            <a:ext cx="364392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GB" sz="1300" spc="-1" strike="noStrike">
              <a:solidFill>
                <a:srgbClr val="000000"/>
              </a:solidFill>
              <a:latin typeface="Arial"/>
            </a:endParaRPr>
          </a:p>
        </p:txBody>
      </p:sp>
      <p:sp>
        <p:nvSpPr>
          <p:cNvPr id="279" name="CustomShape 5"/>
          <p:cNvSpPr/>
          <p:nvPr/>
        </p:nvSpPr>
        <p:spPr>
          <a:xfrm>
            <a:off x="8291520" y="367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4586"/>
                </a:solidFill>
                <a:latin typeface="DejaVu Sans"/>
                <a:ea typeface="DejaVu Sans"/>
              </a:rPr>
              <a:t>Policies &amp; Action (High) +2.9°C</a:t>
            </a:r>
            <a:endParaRPr b="0" lang="en-GB" sz="1300" spc="-1" strike="noStrike">
              <a:solidFill>
                <a:srgbClr val="000000"/>
              </a:solidFill>
              <a:latin typeface="Arial"/>
            </a:endParaRPr>
          </a:p>
        </p:txBody>
      </p:sp>
      <p:sp>
        <p:nvSpPr>
          <p:cNvPr id="280" name="CustomShape 6"/>
          <p:cNvSpPr/>
          <p:nvPr/>
        </p:nvSpPr>
        <p:spPr>
          <a:xfrm>
            <a:off x="8291520" y="403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a0fc"/>
                </a:solidFill>
                <a:latin typeface="DejaVu Sans"/>
                <a:ea typeface="DejaVu Sans"/>
              </a:rPr>
              <a:t>Policies &amp; Action (Low) +2.5°C</a:t>
            </a:r>
            <a:endParaRPr b="0" lang="en-GB" sz="1300" spc="-1" strike="noStrike">
              <a:solidFill>
                <a:srgbClr val="000000"/>
              </a:solidFill>
              <a:latin typeface="Arial"/>
            </a:endParaRPr>
          </a:p>
        </p:txBody>
      </p:sp>
      <p:sp>
        <p:nvSpPr>
          <p:cNvPr id="281" name="CustomShape 7"/>
          <p:cNvSpPr/>
          <p:nvPr/>
        </p:nvSpPr>
        <p:spPr>
          <a:xfrm>
            <a:off x="8291520" y="439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ffd320"/>
                </a:solidFill>
                <a:latin typeface="DejaVu Sans"/>
                <a:ea typeface="DejaVu Sans"/>
              </a:rPr>
              <a:t>2030 targets only +2.4°C</a:t>
            </a:r>
            <a:endParaRPr b="0" lang="en-GB" sz="1300" spc="-1" strike="noStrike">
              <a:solidFill>
                <a:srgbClr val="000000"/>
              </a:solidFill>
              <a:latin typeface="Arial"/>
            </a:endParaRPr>
          </a:p>
        </p:txBody>
      </p:sp>
      <p:sp>
        <p:nvSpPr>
          <p:cNvPr id="282" name="CustomShape 8"/>
          <p:cNvSpPr/>
          <p:nvPr/>
        </p:nvSpPr>
        <p:spPr>
          <a:xfrm>
            <a:off x="8291520" y="475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579d1c"/>
                </a:solidFill>
                <a:latin typeface="DejaVu Sans"/>
                <a:ea typeface="DejaVu Sans"/>
              </a:rPr>
              <a:t>Pledges &amp; targets +2.1°C</a:t>
            </a:r>
            <a:endParaRPr b="0" lang="en-GB" sz="1300" spc="-1" strike="noStrike">
              <a:solidFill>
                <a:srgbClr val="000000"/>
              </a:solidFill>
              <a:latin typeface="Arial"/>
            </a:endParaRPr>
          </a:p>
        </p:txBody>
      </p:sp>
      <p:sp>
        <p:nvSpPr>
          <p:cNvPr id="283" name="CustomShape 9"/>
          <p:cNvSpPr/>
          <p:nvPr/>
        </p:nvSpPr>
        <p:spPr>
          <a:xfrm>
            <a:off x="8291520" y="511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83caff"/>
                </a:solidFill>
                <a:latin typeface="DejaVu Sans"/>
                <a:ea typeface="DejaVu Sans"/>
              </a:rPr>
              <a:t>Optimistic scenario +1.8°C</a:t>
            </a:r>
            <a:endParaRPr b="0" lang="en-GB" sz="1300" spc="-1" strike="noStrike">
              <a:solidFill>
                <a:srgbClr val="000000"/>
              </a:solidFill>
              <a:latin typeface="Arial"/>
            </a:endParaRPr>
          </a:p>
        </p:txBody>
      </p:sp>
      <p:sp>
        <p:nvSpPr>
          <p:cNvPr id="284" name="CustomShape 10"/>
          <p:cNvSpPr/>
          <p:nvPr/>
        </p:nvSpPr>
        <p:spPr>
          <a:xfrm>
            <a:off x="8291520" y="5473080"/>
            <a:ext cx="3589920" cy="26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aecf00"/>
                </a:solidFill>
                <a:latin typeface="DejaVu Sans"/>
                <a:ea typeface="DejaVu Sans"/>
              </a:rPr>
              <a:t>1.5° consistant +1.3°C</a:t>
            </a:r>
            <a:endParaRPr b="0" lang="en-GB" sz="1300" spc="-1" strike="noStrike">
              <a:solidFill>
                <a:srgbClr val="000000"/>
              </a:solidFill>
              <a:latin typeface="Arial"/>
            </a:endParaRPr>
          </a:p>
        </p:txBody>
      </p:sp>
      <p:sp>
        <p:nvSpPr>
          <p:cNvPr id="285" name="CustomShape 11"/>
          <p:cNvSpPr/>
          <p:nvPr/>
        </p:nvSpPr>
        <p:spPr>
          <a:xfrm>
            <a:off x="2397600" y="6128640"/>
            <a:ext cx="90864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1990</a:t>
            </a:r>
            <a:endParaRPr b="0" lang="en-GB" sz="1300" spc="-1" strike="noStrike">
              <a:solidFill>
                <a:srgbClr val="000000"/>
              </a:solidFill>
              <a:latin typeface="Arial"/>
            </a:endParaRPr>
          </a:p>
        </p:txBody>
      </p:sp>
      <p:sp>
        <p:nvSpPr>
          <p:cNvPr id="286" name="CustomShape 12"/>
          <p:cNvSpPr/>
          <p:nvPr/>
        </p:nvSpPr>
        <p:spPr>
          <a:xfrm>
            <a:off x="4017600" y="6128640"/>
            <a:ext cx="90864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2030</a:t>
            </a:r>
            <a:endParaRPr b="0" lang="en-GB" sz="1300" spc="-1" strike="noStrike">
              <a:solidFill>
                <a:srgbClr val="000000"/>
              </a:solidFill>
              <a:latin typeface="Arial"/>
            </a:endParaRPr>
          </a:p>
        </p:txBody>
      </p:sp>
      <p:sp>
        <p:nvSpPr>
          <p:cNvPr id="287" name="Line 13"/>
          <p:cNvSpPr/>
          <p:nvPr/>
        </p:nvSpPr>
        <p:spPr>
          <a:xfrm>
            <a:off x="2844000" y="205740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288" name="Line 14"/>
          <p:cNvSpPr/>
          <p:nvPr/>
        </p:nvSpPr>
        <p:spPr>
          <a:xfrm>
            <a:off x="4500000" y="205776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289" name="Line 15"/>
          <p:cNvSpPr/>
          <p:nvPr/>
        </p:nvSpPr>
        <p:spPr>
          <a:xfrm>
            <a:off x="4356000" y="2058120"/>
            <a:ext cx="360" cy="4115160"/>
          </a:xfrm>
          <a:prstGeom prst="line">
            <a:avLst/>
          </a:prstGeom>
          <a:ln w="0">
            <a:solidFill>
              <a:srgbClr val="3465a4"/>
            </a:solidFill>
            <a:prstDash val="dot"/>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290" name="CustomShape 16"/>
          <p:cNvSpPr/>
          <p:nvPr/>
        </p:nvSpPr>
        <p:spPr>
          <a:xfrm>
            <a:off x="4500000" y="3200400"/>
            <a:ext cx="294840" cy="1137240"/>
          </a:xfrm>
          <a:custGeom>
            <a:avLst/>
            <a:gdLst>
              <a:gd name="textAreaLeft" fmla="*/ 0 w 294840"/>
              <a:gd name="textAreaRight" fmla="*/ 295560 w 294840"/>
              <a:gd name="textAreaTop" fmla="*/ 0 h 1137240"/>
              <a:gd name="textAreaBottom" fmla="*/ 1137960 h 1137240"/>
            </a:gdLst>
            <a:ahLst/>
            <a:rect l="textAreaLeft" t="textAreaTop" r="textAreaRight" b="textAreaBottom"/>
            <a:pathLst>
              <a:path w="837" h="3177">
                <a:moveTo>
                  <a:pt x="0" y="0"/>
                </a:moveTo>
                <a:cubicBezTo>
                  <a:pt x="209" y="0"/>
                  <a:pt x="418" y="132"/>
                  <a:pt x="418" y="264"/>
                </a:cubicBezTo>
                <a:lnTo>
                  <a:pt x="418" y="1323"/>
                </a:lnTo>
                <a:cubicBezTo>
                  <a:pt x="418" y="1455"/>
                  <a:pt x="627" y="1588"/>
                  <a:pt x="836" y="1588"/>
                </a:cubicBezTo>
                <a:cubicBezTo>
                  <a:pt x="627" y="1588"/>
                  <a:pt x="418" y="1720"/>
                  <a:pt x="418" y="1852"/>
                </a:cubicBezTo>
                <a:lnTo>
                  <a:pt x="418" y="2911"/>
                </a:lnTo>
                <a:cubicBezTo>
                  <a:pt x="418" y="3043"/>
                  <a:pt x="209" y="3176"/>
                  <a:pt x="0" y="3176"/>
                </a:cubicBezTo>
              </a:path>
            </a:pathLst>
          </a:custGeom>
          <a:no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1" name="CustomShape 17"/>
          <p:cNvSpPr/>
          <p:nvPr/>
        </p:nvSpPr>
        <p:spPr>
          <a:xfrm>
            <a:off x="2772000" y="3837600"/>
            <a:ext cx="111060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Historical</a:t>
            </a:r>
            <a:endParaRPr b="0" lang="en-GB" sz="1300" spc="-1" strike="noStrike">
              <a:solidFill>
                <a:srgbClr val="000000"/>
              </a:solidFill>
              <a:latin typeface="Arial"/>
            </a:endParaRPr>
          </a:p>
        </p:txBody>
      </p:sp>
      <p:sp>
        <p:nvSpPr>
          <p:cNvPr id="292" name="Line 18"/>
          <p:cNvSpPr/>
          <p:nvPr/>
        </p:nvSpPr>
        <p:spPr>
          <a:xfrm>
            <a:off x="7416000" y="205812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293" name="CustomShape 19"/>
          <p:cNvSpPr/>
          <p:nvPr/>
        </p:nvSpPr>
        <p:spPr>
          <a:xfrm>
            <a:off x="7005600" y="6128640"/>
            <a:ext cx="90864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2100</a:t>
            </a:r>
            <a:endParaRPr b="0" lang="en-GB" sz="1300" spc="-1" strike="noStrike">
              <a:solidFill>
                <a:srgbClr val="000000"/>
              </a:solidFill>
              <a:latin typeface="Arial"/>
            </a:endParaRPr>
          </a:p>
        </p:txBody>
      </p:sp>
      <p:sp>
        <p:nvSpPr>
          <p:cNvPr id="294" name="CustomShape 20"/>
          <p:cNvSpPr/>
          <p:nvPr/>
        </p:nvSpPr>
        <p:spPr>
          <a:xfrm>
            <a:off x="4752000" y="3621600"/>
            <a:ext cx="232884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e91e63"/>
                </a:solidFill>
                <a:highlight>
                  <a:srgbClr val="ffff00"/>
                </a:highlight>
                <a:latin typeface="DejaVu Sans"/>
                <a:ea typeface="DejaVu Sans"/>
              </a:rPr>
              <a:t>2030 ambition gap (19-23 GtCO2e)</a:t>
            </a:r>
            <a:endParaRPr b="0" lang="en-GB" sz="1300" spc="-1" strike="noStrike">
              <a:solidFill>
                <a:srgbClr val="000000"/>
              </a:solidFill>
              <a:latin typeface="Arial"/>
            </a:endParaRPr>
          </a:p>
        </p:txBody>
      </p:sp>
      <p:sp>
        <p:nvSpPr>
          <p:cNvPr id="295" name="CustomShape 21"/>
          <p:cNvSpPr/>
          <p:nvPr/>
        </p:nvSpPr>
        <p:spPr>
          <a:xfrm>
            <a:off x="263520" y="6411600"/>
            <a:ext cx="79603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2"/>
              </a:rPr>
              <a:t>https://climateactiontracker.org/documents/999/CAT_2021-11_PublicData_EmissionsPathways.xlsx</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Health Impact of Climate Change </a:t>
            </a:r>
            <a:endParaRPr b="0" lang="en-GB" sz="2400" spc="-1" strike="noStrike">
              <a:solidFill>
                <a:srgbClr val="000000"/>
              </a:solidFill>
              <a:latin typeface="Arial"/>
            </a:endParaRPr>
          </a:p>
        </p:txBody>
      </p:sp>
      <p:sp>
        <p:nvSpPr>
          <p:cNvPr id="297" name="CustomShape 2"/>
          <p:cNvSpPr/>
          <p:nvPr/>
        </p:nvSpPr>
        <p:spPr>
          <a:xfrm>
            <a:off x="263520" y="6411600"/>
            <a:ext cx="7047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Figure adapted from: Watts, Nick, et al. (2017) – The Lancet Countdown: Tracking Progress on Health and Climate Change.</a:t>
            </a:r>
            <a:endParaRPr b="0" lang="en-GB" sz="900" spc="-1" strike="noStrike">
              <a:solidFill>
                <a:srgbClr val="000000"/>
              </a:solidFill>
              <a:latin typeface="Arial"/>
            </a:endParaRPr>
          </a:p>
        </p:txBody>
      </p:sp>
      <p:sp>
        <p:nvSpPr>
          <p:cNvPr id="298" name="CustomShape 3"/>
          <p:cNvSpPr/>
          <p:nvPr/>
        </p:nvSpPr>
        <p:spPr>
          <a:xfrm>
            <a:off x="5391720" y="4598280"/>
            <a:ext cx="247320" cy="349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99" name="" descr=""/>
          <p:cNvPicPr/>
          <p:nvPr/>
        </p:nvPicPr>
        <p:blipFill>
          <a:blip r:embed="rId1"/>
          <a:stretch/>
        </p:blipFill>
        <p:spPr>
          <a:xfrm>
            <a:off x="2454480" y="1169640"/>
            <a:ext cx="6535080" cy="5224680"/>
          </a:xfrm>
          <a:prstGeom prst="rect">
            <a:avLst/>
          </a:prstGeom>
          <a:ln w="0">
            <a:noFill/>
          </a:ln>
        </p:spPr>
      </p:pic>
      <p:sp>
        <p:nvSpPr>
          <p:cNvPr id="300" name="CustomShape 29"/>
          <p:cNvSpPr/>
          <p:nvPr/>
        </p:nvSpPr>
        <p:spPr>
          <a:xfrm>
            <a:off x="9950040" y="130464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2019 UN Climate Action Summit in New York</a:t>
            </a:r>
            <a:endParaRPr b="0" lang="en-GB" sz="2400" spc="-1" strike="noStrike">
              <a:solidFill>
                <a:srgbClr val="000000"/>
              </a:solidFill>
              <a:latin typeface="Arial"/>
            </a:endParaRPr>
          </a:p>
        </p:txBody>
      </p:sp>
      <p:sp>
        <p:nvSpPr>
          <p:cNvPr id="302" name="CustomShape 2"/>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GB" sz="1800" spc="-1" strike="noStrike">
              <a:solidFill>
                <a:srgbClr val="000000"/>
              </a:solidFill>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GB" sz="1800" spc="-1" strike="noStrike">
              <a:solidFill>
                <a:srgbClr val="000000"/>
              </a:solidFill>
              <a:latin typeface="Arial"/>
            </a:endParaRPr>
          </a:p>
          <a:p>
            <a:pPr algn="ctr">
              <a:lnSpc>
                <a:spcPct val="150000"/>
              </a:lnSpc>
              <a:spcBef>
                <a:spcPts val="360"/>
              </a:spcBef>
              <a:tabLst>
                <a:tab algn="l" pos="0"/>
              </a:tabLst>
            </a:pPr>
            <a:endParaRPr b="0" lang="en-GB" sz="1800" spc="-1" strike="noStrike">
              <a:solidFill>
                <a:srgbClr val="000000"/>
              </a:solidFill>
              <a:latin typeface="Arial"/>
            </a:endParaRPr>
          </a:p>
        </p:txBody>
      </p:sp>
      <p:sp>
        <p:nvSpPr>
          <p:cNvPr id="303" name="CustomShape 3"/>
          <p:cNvSpPr/>
          <p:nvPr/>
        </p:nvSpPr>
        <p:spPr>
          <a:xfrm>
            <a:off x="263520" y="6411600"/>
            <a:ext cx="64702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Guardian News (2019) – </a:t>
            </a:r>
            <a:r>
              <a:rPr b="0" lang="de-DE" sz="900" spc="-1" strike="noStrike" u="sng">
                <a:solidFill>
                  <a:srgbClr val="0000ff"/>
                </a:solidFill>
                <a:uFillTx/>
                <a:latin typeface="DejaVu Sans"/>
                <a:ea typeface="Roboto"/>
                <a:hlinkClick r:id="rId1"/>
              </a:rPr>
              <a:t>https://www.youtube.com/watch?v=TMrtLsQbaok</a:t>
            </a:r>
            <a:endParaRPr b="0" lang="en-GB" sz="900" spc="-1" strike="noStrike">
              <a:solidFill>
                <a:srgbClr val="000000"/>
              </a:solidFill>
              <a:latin typeface="Arial"/>
            </a:endParaRPr>
          </a:p>
        </p:txBody>
      </p:sp>
      <p:sp>
        <p:nvSpPr>
          <p:cNvPr id="304" name="CustomShape 4"/>
          <p:cNvSpPr/>
          <p:nvPr/>
        </p:nvSpPr>
        <p:spPr>
          <a:xfrm>
            <a:off x="3724920" y="4725000"/>
            <a:ext cx="3963600" cy="360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2"/>
              </a:rPr>
              <a:t>Click Me</a:t>
            </a:r>
            <a:endParaRPr b="0" lang="en-GB" sz="1400" spc="-1" strike="noStrike">
              <a:solidFill>
                <a:srgbClr val="000000"/>
              </a:solidFill>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GB"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33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GB" sz="2400" spc="-1" strike="noStrike">
              <a:solidFill>
                <a:srgbClr val="000000"/>
              </a:solidFill>
              <a:latin typeface="Arial"/>
            </a:endParaRPr>
          </a:p>
        </p:txBody>
      </p:sp>
      <p:sp>
        <p:nvSpPr>
          <p:cNvPr id="306" name="CustomShape 2"/>
          <p:cNvSpPr/>
          <p:nvPr/>
        </p:nvSpPr>
        <p:spPr>
          <a:xfrm>
            <a:off x="335520" y="1268280"/>
            <a:ext cx="10742760" cy="5030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ressources</a:t>
            </a:r>
            <a:endParaRPr b="0" lang="en-GB" sz="1800" spc="-1" strike="noStrike">
              <a:solidFill>
                <a:srgbClr val="000000"/>
              </a:solidFill>
              <a:latin typeface="Arial"/>
            </a:endParaRPr>
          </a:p>
        </p:txBody>
      </p:sp>
      <p:sp>
        <p:nvSpPr>
          <p:cNvPr id="307" name="CustomShape 3"/>
          <p:cNvSpPr/>
          <p:nvPr/>
        </p:nvSpPr>
        <p:spPr>
          <a:xfrm>
            <a:off x="4206240" y="721800"/>
            <a:ext cx="1089360" cy="338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Problem already solved?</a:t>
            </a:r>
            <a:endParaRPr b="0" lang="en-GB" sz="2400" spc="-1" strike="noStrike">
              <a:solidFill>
                <a:srgbClr val="000000"/>
              </a:solidFill>
              <a:latin typeface="Arial"/>
            </a:endParaRPr>
          </a:p>
        </p:txBody>
      </p:sp>
      <p:sp>
        <p:nvSpPr>
          <p:cNvPr id="309" name="CustomShape 2"/>
          <p:cNvSpPr/>
          <p:nvPr/>
        </p:nvSpPr>
        <p:spPr>
          <a:xfrm>
            <a:off x="865440" y="2859120"/>
            <a:ext cx="992160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Microsoft will be Carbon Negative by 2030</a:t>
            </a:r>
            <a:endParaRPr b="0" lang="en-GB" sz="2400" spc="-1" strike="noStrike">
              <a:solidFill>
                <a:srgbClr val="000000"/>
              </a:solidFill>
              <a:latin typeface="Arial"/>
            </a:endParaRPr>
          </a:p>
        </p:txBody>
      </p:sp>
      <p:sp>
        <p:nvSpPr>
          <p:cNvPr id="311" name="CustomShape 2"/>
          <p:cNvSpPr/>
          <p:nvPr/>
        </p:nvSpPr>
        <p:spPr>
          <a:xfrm>
            <a:off x="263520" y="6411600"/>
            <a:ext cx="64702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GB" sz="900" spc="-1" strike="noStrike">
              <a:solidFill>
                <a:srgbClr val="000000"/>
              </a:solidFill>
              <a:latin typeface="Arial"/>
            </a:endParaRPr>
          </a:p>
        </p:txBody>
      </p:sp>
      <p:sp>
        <p:nvSpPr>
          <p:cNvPr id="312" name="CustomShape 3"/>
          <p:cNvSpPr/>
          <p:nvPr/>
        </p:nvSpPr>
        <p:spPr>
          <a:xfrm>
            <a:off x="865440" y="1828800"/>
            <a:ext cx="9921600" cy="2903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193" name="CustomShape 2"/>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94" name="CustomShape 3"/>
          <p:cNvSpPr/>
          <p:nvPr/>
        </p:nvSpPr>
        <p:spPr>
          <a:xfrm>
            <a:off x="336600" y="3429000"/>
            <a:ext cx="10860480" cy="205236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GB"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Apple will be Carbon Neutral by 2030</a:t>
            </a:r>
            <a:endParaRPr b="0" lang="en-GB" sz="2400" spc="-1" strike="noStrike">
              <a:solidFill>
                <a:srgbClr val="000000"/>
              </a:solidFill>
              <a:latin typeface="Arial"/>
            </a:endParaRPr>
          </a:p>
        </p:txBody>
      </p:sp>
      <p:sp>
        <p:nvSpPr>
          <p:cNvPr id="314" name="CustomShape 2"/>
          <p:cNvSpPr/>
          <p:nvPr/>
        </p:nvSpPr>
        <p:spPr>
          <a:xfrm>
            <a:off x="263520" y="6411600"/>
            <a:ext cx="7507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GB" sz="900" spc="-1" strike="noStrike">
              <a:solidFill>
                <a:srgbClr val="000000"/>
              </a:solidFill>
              <a:latin typeface="Arial"/>
            </a:endParaRPr>
          </a:p>
        </p:txBody>
      </p:sp>
      <p:sp>
        <p:nvSpPr>
          <p:cNvPr id="315" name="CustomShape 3"/>
          <p:cNvSpPr/>
          <p:nvPr/>
        </p:nvSpPr>
        <p:spPr>
          <a:xfrm>
            <a:off x="865440" y="1591200"/>
            <a:ext cx="9921600" cy="4563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GB" sz="2800" spc="-1" strike="noStrike">
              <a:solidFill>
                <a:srgbClr val="000000"/>
              </a:solidFill>
              <a:latin typeface="Arial"/>
            </a:endParaRPr>
          </a:p>
        </p:txBody>
      </p:sp>
      <p:sp>
        <p:nvSpPr>
          <p:cNvPr id="316" name="CustomShape 4"/>
          <p:cNvSpPr/>
          <p:nvPr/>
        </p:nvSpPr>
        <p:spPr>
          <a:xfrm>
            <a:off x="4241520" y="1828800"/>
            <a:ext cx="784080" cy="22500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GB"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Polestar – 2030 Climate-neutral Car</a:t>
            </a:r>
            <a:endParaRPr b="0" lang="en-GB" sz="2400" spc="-1" strike="noStrike">
              <a:solidFill>
                <a:srgbClr val="000000"/>
              </a:solidFill>
              <a:latin typeface="Arial"/>
            </a:endParaRPr>
          </a:p>
        </p:txBody>
      </p:sp>
      <p:sp>
        <p:nvSpPr>
          <p:cNvPr id="318" name="CustomShape 2"/>
          <p:cNvSpPr/>
          <p:nvPr/>
        </p:nvSpPr>
        <p:spPr>
          <a:xfrm>
            <a:off x="263520" y="6411600"/>
            <a:ext cx="7507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
        <p:nvSpPr>
          <p:cNvPr id="319" name="CustomShape 3"/>
          <p:cNvSpPr/>
          <p:nvPr/>
        </p:nvSpPr>
        <p:spPr>
          <a:xfrm>
            <a:off x="335520" y="1268640"/>
            <a:ext cx="1074276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p:txBody>
      </p:sp>
      <p:sp>
        <p:nvSpPr>
          <p:cNvPr id="320" name="CustomShape 4"/>
          <p:cNvSpPr/>
          <p:nvPr/>
        </p:nvSpPr>
        <p:spPr>
          <a:xfrm>
            <a:off x="335520" y="1600200"/>
            <a:ext cx="10860480" cy="1137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Polestar – 2030 Climate-neutral Car</a:t>
            </a:r>
            <a:endParaRPr b="0" lang="en-GB" sz="2400" spc="-1" strike="noStrike">
              <a:solidFill>
                <a:srgbClr val="000000"/>
              </a:solidFill>
              <a:latin typeface="Arial"/>
            </a:endParaRPr>
          </a:p>
        </p:txBody>
      </p:sp>
      <p:sp>
        <p:nvSpPr>
          <p:cNvPr id="322" name="CustomShape 2"/>
          <p:cNvSpPr/>
          <p:nvPr/>
        </p:nvSpPr>
        <p:spPr>
          <a:xfrm>
            <a:off x="865440" y="3274200"/>
            <a:ext cx="9921600" cy="2268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GB" sz="1800" spc="-1" strike="noStrike">
              <a:solidFill>
                <a:srgbClr val="000000"/>
              </a:solidFill>
              <a:latin typeface="Arial"/>
            </a:endParaRPr>
          </a:p>
        </p:txBody>
      </p:sp>
      <p:sp>
        <p:nvSpPr>
          <p:cNvPr id="323" name="CustomShape 3"/>
          <p:cNvSpPr/>
          <p:nvPr/>
        </p:nvSpPr>
        <p:spPr>
          <a:xfrm>
            <a:off x="335880" y="1600560"/>
            <a:ext cx="10860480" cy="1137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
        <p:nvSpPr>
          <p:cNvPr id="324" name="CustomShape 4"/>
          <p:cNvSpPr/>
          <p:nvPr/>
        </p:nvSpPr>
        <p:spPr>
          <a:xfrm>
            <a:off x="263520" y="6411600"/>
            <a:ext cx="7507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Problem already solved?</a:t>
            </a:r>
            <a:endParaRPr b="0" lang="en-GB" sz="2400" spc="-1" strike="noStrike">
              <a:solidFill>
                <a:srgbClr val="000000"/>
              </a:solidFill>
              <a:latin typeface="Arial"/>
            </a:endParaRPr>
          </a:p>
        </p:txBody>
      </p:sp>
      <p:sp>
        <p:nvSpPr>
          <p:cNvPr id="326" name="CustomShape 2"/>
          <p:cNvSpPr/>
          <p:nvPr/>
        </p:nvSpPr>
        <p:spPr>
          <a:xfrm>
            <a:off x="335520" y="1268640"/>
            <a:ext cx="1074276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GB" sz="2800" spc="-1" strike="noStrike">
              <a:solidFill>
                <a:srgbClr val="000000"/>
              </a:solidFill>
              <a:latin typeface="Arial"/>
            </a:endParaRPr>
          </a:p>
          <a:p>
            <a:pPr marL="360" algn="ctr">
              <a:lnSpc>
                <a:spcPct val="100000"/>
              </a:lnSpc>
              <a:spcBef>
                <a:spcPts val="360"/>
              </a:spcBef>
            </a:pPr>
            <a:endParaRPr b="0" lang="en-GB" sz="2800" spc="-1" strike="noStrike">
              <a:solidFill>
                <a:srgbClr val="000000"/>
              </a:solidFill>
              <a:latin typeface="Arial"/>
            </a:endParaRPr>
          </a:p>
        </p:txBody>
      </p:sp>
      <p:sp>
        <p:nvSpPr>
          <p:cNvPr id="327" name="CustomShape 3"/>
          <p:cNvSpPr/>
          <p:nvPr/>
        </p:nvSpPr>
        <p:spPr>
          <a:xfrm>
            <a:off x="865440" y="2859120"/>
            <a:ext cx="992160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Greenwashing?</a:t>
            </a:r>
            <a:endParaRPr b="0" lang="en-GB" sz="2400" spc="-1" strike="noStrike">
              <a:solidFill>
                <a:srgbClr val="000000"/>
              </a:solidFill>
              <a:latin typeface="Arial"/>
            </a:endParaRPr>
          </a:p>
        </p:txBody>
      </p:sp>
      <p:sp>
        <p:nvSpPr>
          <p:cNvPr id="329" name="CustomShape 2"/>
          <p:cNvSpPr/>
          <p:nvPr/>
        </p:nvSpPr>
        <p:spPr>
          <a:xfrm>
            <a:off x="263520" y="6411600"/>
            <a:ext cx="64702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GB" sz="900" spc="-1" strike="noStrike">
              <a:solidFill>
                <a:srgbClr val="000000"/>
              </a:solidFill>
              <a:latin typeface="Arial"/>
            </a:endParaRPr>
          </a:p>
        </p:txBody>
      </p:sp>
      <p:graphicFrame>
        <p:nvGraphicFramePr>
          <p:cNvPr id="330" name="Table 3"/>
          <p:cNvGraphicFramePr/>
          <p:nvPr/>
        </p:nvGraphicFramePr>
        <p:xfrm>
          <a:off x="299880" y="1407960"/>
          <a:ext cx="10901160" cy="4764240"/>
        </p:xfrm>
        <a:graphic>
          <a:graphicData uri="http://schemas.openxmlformats.org/drawingml/2006/table">
            <a:tbl>
              <a:tblPr/>
              <a:tblGrid>
                <a:gridCol w="2590560"/>
                <a:gridCol w="8310960"/>
              </a:tblGrid>
              <a:tr h="912240">
                <a:tc>
                  <a:txBody>
                    <a:bodyPr lIns="90000" rIns="90000" anchor="t">
                      <a:noAutofit/>
                    </a:bodyPr>
                    <a:p>
                      <a:pPr algn="ctr">
                        <a:lnSpc>
                          <a:spcPct val="100000"/>
                        </a:lnSpc>
                      </a:pPr>
                      <a:r>
                        <a:rPr b="1" lang="en-US" sz="1300" spc="-1" strike="noStrike">
                          <a:solidFill>
                            <a:srgbClr val="000000"/>
                          </a:solidFill>
                          <a:latin typeface="DejaVu Sans"/>
                        </a:rPr>
                        <a:t>Apple iPad Pro 11” 2018</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114920">
                <a:tc>
                  <a:txBody>
                    <a:bodyPr lIns="90000" rIns="90000" anchor="t">
                      <a:noAutofit/>
                    </a:bodyPr>
                    <a:p>
                      <a:pPr algn="ctr">
                        <a:lnSpc>
                          <a:spcPct val="100000"/>
                        </a:lnSpc>
                      </a:pPr>
                      <a:r>
                        <a:rPr b="1" lang="en-US" sz="1300" spc="-1" strike="noStrike">
                          <a:solidFill>
                            <a:srgbClr val="000000"/>
                          </a:solidFill>
                          <a:latin typeface="DejaVu Sans"/>
                        </a:rPr>
                        <a:t>Microsoft Surface Pro 6 2018</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240">
                <a:tc>
                  <a:txBody>
                    <a:bodyPr lIns="90000" rIns="90000" anchor="t">
                      <a:noAutofit/>
                    </a:bodyPr>
                    <a:p>
                      <a:pPr algn="ctr">
                        <a:lnSpc>
                          <a:spcPct val="100000"/>
                        </a:lnSpc>
                      </a:pPr>
                      <a:r>
                        <a:rPr b="1" lang="en-US" sz="1300" spc="-1" strike="noStrike">
                          <a:solidFill>
                            <a:srgbClr val="000000"/>
                          </a:solidFill>
                          <a:latin typeface="DejaVu Sans"/>
                        </a:rPr>
                        <a:t>Apple iPad Air 3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912240">
                <a:tc>
                  <a:txBody>
                    <a:bodyPr lIns="90000" rIns="90000" anchor="t">
                      <a:noAutofit/>
                    </a:bodyPr>
                    <a:p>
                      <a:pPr algn="ctr">
                        <a:lnSpc>
                          <a:spcPct val="100000"/>
                        </a:lnSpc>
                      </a:pPr>
                      <a:r>
                        <a:rPr b="1" lang="en-US" sz="1300" spc="-1" strike="noStrike">
                          <a:solidFill>
                            <a:srgbClr val="000000"/>
                          </a:solidFill>
                          <a:latin typeface="DejaVu Sans"/>
                        </a:rPr>
                        <a:t>Apple iPad 7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600">
                <a:tc>
                  <a:txBody>
                    <a:bodyPr lIns="90000" rIns="90000" anchor="t">
                      <a:noAutofit/>
                    </a:bodyPr>
                    <a:p>
                      <a:pPr algn="ctr">
                        <a:lnSpc>
                          <a:spcPct val="100000"/>
                        </a:lnSpc>
                      </a:pPr>
                      <a:r>
                        <a:rPr b="1" lang="en-US" sz="1300" spc="-1" strike="noStrike">
                          <a:solidFill>
                            <a:srgbClr val="000000"/>
                          </a:solidFill>
                          <a:latin typeface="DejaVu Sans"/>
                        </a:rPr>
                        <a:t>Apple iPad Mini 5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GB"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How much am I contributing to this mess?</a:t>
            </a:r>
            <a:endParaRPr b="0" lang="en-GB" sz="2400" spc="-1" strike="noStrike">
              <a:solidFill>
                <a:srgbClr val="000000"/>
              </a:solidFill>
              <a:latin typeface="Arial"/>
            </a:endParaRPr>
          </a:p>
        </p:txBody>
      </p:sp>
      <p:sp>
        <p:nvSpPr>
          <p:cNvPr id="332" name="CustomShape 2"/>
          <p:cNvSpPr/>
          <p:nvPr/>
        </p:nvSpPr>
        <p:spPr>
          <a:xfrm>
            <a:off x="263520" y="6411600"/>
            <a:ext cx="64702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https://www.footprintcalculator.org</a:t>
            </a:r>
            <a:endParaRPr b="0" lang="en-GB" sz="900" spc="-1" strike="noStrike">
              <a:solidFill>
                <a:srgbClr val="000000"/>
              </a:solidFill>
              <a:latin typeface="Arial"/>
            </a:endParaRPr>
          </a:p>
        </p:txBody>
      </p:sp>
      <p:sp>
        <p:nvSpPr>
          <p:cNvPr id="333" name="CustomShape 3"/>
          <p:cNvSpPr/>
          <p:nvPr/>
        </p:nvSpPr>
        <p:spPr>
          <a:xfrm>
            <a:off x="336240" y="1600920"/>
            <a:ext cx="10860480" cy="388008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What is your </a:t>
            </a:r>
            <a:r>
              <a:rPr b="0" i="1" lang="en-US" sz="2000" spc="-1" strike="noStrike">
                <a:solidFill>
                  <a:srgbClr val="000000"/>
                </a:solidFill>
                <a:latin typeface="DejaVu Sans"/>
                <a:ea typeface="DejaVu Sans"/>
              </a:rPr>
              <a:t>Ecological Footprint?</a:t>
            </a:r>
            <a:endParaRPr b="0" lang="en-GB"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How many planets do we need if everybody lives like you?</a:t>
            </a:r>
            <a:endParaRPr b="0" lang="en-GB"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When is your personal </a:t>
            </a:r>
            <a:r>
              <a:rPr b="0" i="1" lang="en-US" sz="2000" spc="-1" strike="noStrike">
                <a:solidFill>
                  <a:srgbClr val="000000"/>
                </a:solidFill>
                <a:latin typeface="DejaVu Sans"/>
                <a:ea typeface="DejaVu Sans"/>
              </a:rPr>
              <a:t>Overshoot Day?</a:t>
            </a:r>
            <a:endParaRPr b="0" lang="en-GB"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1800" spc="-1" strike="noStrike" u="sng">
                <a:solidFill>
                  <a:srgbClr val="0000ff"/>
                </a:solidFill>
                <a:uFillTx/>
                <a:latin typeface="DejaVu Sans"/>
                <a:ea typeface="DejaVu Sans"/>
                <a:hlinkClick r:id="rId2"/>
              </a:rPr>
              <a:t>Compute YOUR ecological footprint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Origins of the Carbon Footprint</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Origins of the Carbon Footprint</a:t>
            </a:r>
            <a:endParaRPr b="0" lang="en-GB" sz="2400" spc="-1" strike="noStrike">
              <a:solidFill>
                <a:srgbClr val="000000"/>
              </a:solidFill>
              <a:latin typeface="Arial"/>
            </a:endParaRPr>
          </a:p>
        </p:txBody>
      </p:sp>
      <p:sp>
        <p:nvSpPr>
          <p:cNvPr id="336" name="CustomShape 2"/>
          <p:cNvSpPr/>
          <p:nvPr/>
        </p:nvSpPr>
        <p:spPr>
          <a:xfrm>
            <a:off x="335520" y="1268280"/>
            <a:ext cx="10742760" cy="503028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GB" sz="2400" spc="-1" strike="noStrike">
              <a:solidFill>
                <a:srgbClr val="000000"/>
              </a:solidFill>
              <a:latin typeface="Arial"/>
            </a:endParaRPr>
          </a:p>
        </p:txBody>
      </p:sp>
      <p:sp>
        <p:nvSpPr>
          <p:cNvPr id="338" name="CustomShape 2"/>
          <p:cNvSpPr/>
          <p:nvPr/>
        </p:nvSpPr>
        <p:spPr>
          <a:xfrm>
            <a:off x="336240" y="1600920"/>
            <a:ext cx="10860480" cy="388008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339" name="CustomShape 3"/>
          <p:cNvSpPr/>
          <p:nvPr/>
        </p:nvSpPr>
        <p:spPr>
          <a:xfrm>
            <a:off x="270720" y="6322680"/>
            <a:ext cx="10797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GB" sz="2400" spc="-1" strike="noStrike">
              <a:solidFill>
                <a:srgbClr val="000000"/>
              </a:solidFill>
              <a:latin typeface="Arial"/>
            </a:endParaRPr>
          </a:p>
        </p:txBody>
      </p:sp>
      <p:sp>
        <p:nvSpPr>
          <p:cNvPr id="341" name="CustomShape 2"/>
          <p:cNvSpPr/>
          <p:nvPr/>
        </p:nvSpPr>
        <p:spPr>
          <a:xfrm>
            <a:off x="336240" y="1600920"/>
            <a:ext cx="10860480" cy="388008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342" name="CustomShape 3"/>
          <p:cNvSpPr/>
          <p:nvPr/>
        </p:nvSpPr>
        <p:spPr>
          <a:xfrm>
            <a:off x="270720" y="6322680"/>
            <a:ext cx="10797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343" name="CustomShape 4"/>
          <p:cNvSpPr/>
          <p:nvPr/>
        </p:nvSpPr>
        <p:spPr>
          <a:xfrm>
            <a:off x="3566160" y="3017520"/>
            <a:ext cx="5027040" cy="274104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a:t>
            </a:r>
            <a:endParaRPr b="0" lang="en-GB" sz="2400" spc="-1" strike="noStrike">
              <a:solidFill>
                <a:srgbClr val="000000"/>
              </a:solidFill>
              <a:latin typeface="Arial"/>
            </a:endParaRPr>
          </a:p>
        </p:txBody>
      </p:sp>
      <p:sp>
        <p:nvSpPr>
          <p:cNvPr id="19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GB"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GB" sz="2400" spc="-1" strike="noStrike">
              <a:solidFill>
                <a:srgbClr val="000000"/>
              </a:solidFill>
              <a:latin typeface="Arial"/>
            </a:endParaRPr>
          </a:p>
        </p:txBody>
      </p:sp>
      <p:sp>
        <p:nvSpPr>
          <p:cNvPr id="345" name="CustomShape 2"/>
          <p:cNvSpPr/>
          <p:nvPr/>
        </p:nvSpPr>
        <p:spPr>
          <a:xfrm>
            <a:off x="336240" y="1600920"/>
            <a:ext cx="10860480" cy="388008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GB"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GB" sz="2000" spc="-1" strike="noStrike">
              <a:solidFill>
                <a:srgbClr val="000000"/>
              </a:solidFill>
              <a:latin typeface="Arial"/>
            </a:endParaRPr>
          </a:p>
          <a:p>
            <a:pPr>
              <a:lnSpc>
                <a:spcPct val="100000"/>
              </a:lnSpc>
            </a:pPr>
            <a:endParaRPr b="0" lang="en-GB" sz="2000" spc="-1" strike="noStrike">
              <a:solidFill>
                <a:srgbClr val="000000"/>
              </a:solidFill>
              <a:latin typeface="Arial"/>
            </a:endParaRPr>
          </a:p>
        </p:txBody>
      </p:sp>
      <p:sp>
        <p:nvSpPr>
          <p:cNvPr id="346" name="CustomShape 3"/>
          <p:cNvSpPr/>
          <p:nvPr/>
        </p:nvSpPr>
        <p:spPr>
          <a:xfrm>
            <a:off x="270720" y="6322680"/>
            <a:ext cx="10797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GB" sz="900" spc="-1" strike="noStrike">
              <a:solidFill>
                <a:srgbClr val="000000"/>
              </a:solidFill>
              <a:latin typeface="Arial"/>
            </a:endParaRPr>
          </a:p>
        </p:txBody>
      </p:sp>
      <p:sp>
        <p:nvSpPr>
          <p:cNvPr id="347" name="CustomShape 4"/>
          <p:cNvSpPr/>
          <p:nvPr/>
        </p:nvSpPr>
        <p:spPr>
          <a:xfrm>
            <a:off x="3566160" y="3017520"/>
            <a:ext cx="5027040" cy="274104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GB"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GB" sz="1400" spc="-1" strike="noStrike">
              <a:solidFill>
                <a:srgbClr val="000000"/>
              </a:solidFill>
              <a:latin typeface="Arial"/>
            </a:endParaRPr>
          </a:p>
        </p:txBody>
      </p:sp>
      <p:sp>
        <p:nvSpPr>
          <p:cNvPr id="348" name="CustomShape 5"/>
          <p:cNvSpPr/>
          <p:nvPr/>
        </p:nvSpPr>
        <p:spPr>
          <a:xfrm>
            <a:off x="2743200" y="5760720"/>
            <a:ext cx="5392800" cy="85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GB"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GB" sz="2400" spc="-1" strike="noStrike">
              <a:solidFill>
                <a:srgbClr val="000000"/>
              </a:solidFill>
              <a:latin typeface="Arial"/>
            </a:endParaRPr>
          </a:p>
        </p:txBody>
      </p:sp>
      <p:pic>
        <p:nvPicPr>
          <p:cNvPr id="351" name="Grafik 2" descr=""/>
          <p:cNvPicPr/>
          <p:nvPr/>
        </p:nvPicPr>
        <p:blipFill>
          <a:blip r:embed="rId1"/>
          <a:stretch/>
        </p:blipFill>
        <p:spPr>
          <a:xfrm>
            <a:off x="1641240" y="1384560"/>
            <a:ext cx="8131320" cy="51318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What are you gonna tell your children?</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What are you gonna tell your children?</a:t>
            </a:r>
            <a:endParaRPr b="0" lang="en-GB" sz="2400" spc="-1" strike="noStrike">
              <a:solidFill>
                <a:srgbClr val="000000"/>
              </a:solidFill>
              <a:latin typeface="Arial"/>
            </a:endParaRPr>
          </a:p>
        </p:txBody>
      </p:sp>
      <p:pic>
        <p:nvPicPr>
          <p:cNvPr id="354" name="" descr=""/>
          <p:cNvPicPr/>
          <p:nvPr/>
        </p:nvPicPr>
        <p:blipFill>
          <a:blip r:embed="rId1"/>
          <a:stretch/>
        </p:blipFill>
        <p:spPr>
          <a:xfrm>
            <a:off x="459000" y="1371600"/>
            <a:ext cx="4564800" cy="4956480"/>
          </a:xfrm>
          <a:prstGeom prst="rect">
            <a:avLst/>
          </a:prstGeom>
          <a:ln w="0">
            <a:noFill/>
          </a:ln>
        </p:spPr>
      </p:pic>
      <p:sp>
        <p:nvSpPr>
          <p:cNvPr id="355" name="CustomShape 2"/>
          <p:cNvSpPr/>
          <p:nvPr/>
        </p:nvSpPr>
        <p:spPr>
          <a:xfrm>
            <a:off x="263520" y="6411600"/>
            <a:ext cx="7776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356" name="CustomShape 3"/>
          <p:cNvSpPr/>
          <p:nvPr/>
        </p:nvSpPr>
        <p:spPr>
          <a:xfrm>
            <a:off x="6310800" y="1875960"/>
            <a:ext cx="3742200" cy="2919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TU Clausthal – Research Profile </a:t>
            </a:r>
            <a:endParaRPr b="0" lang="en-GB" sz="2400" spc="-1" strike="noStrike">
              <a:solidFill>
                <a:srgbClr val="000000"/>
              </a:solidFill>
              <a:latin typeface="Arial"/>
            </a:endParaRPr>
          </a:p>
        </p:txBody>
      </p:sp>
      <p:sp>
        <p:nvSpPr>
          <p:cNvPr id="358" name="CustomShape 2"/>
          <p:cNvSpPr/>
          <p:nvPr/>
        </p:nvSpPr>
        <p:spPr>
          <a:xfrm>
            <a:off x="263520" y="6411600"/>
            <a:ext cx="64702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https://www.tu-clausthal.de/en/university/about-us</a:t>
            </a:r>
            <a:endParaRPr b="0" lang="en-GB" sz="900" spc="-1" strike="noStrike">
              <a:solidFill>
                <a:srgbClr val="000000"/>
              </a:solidFill>
              <a:latin typeface="Arial"/>
            </a:endParaRPr>
          </a:p>
        </p:txBody>
      </p:sp>
      <p:pic>
        <p:nvPicPr>
          <p:cNvPr id="359" name="Grafik 2" descr=""/>
          <p:cNvPicPr/>
          <p:nvPr/>
        </p:nvPicPr>
        <p:blipFill>
          <a:blip r:embed="rId2"/>
          <a:stretch/>
        </p:blipFill>
        <p:spPr>
          <a:xfrm>
            <a:off x="417240" y="1487880"/>
            <a:ext cx="5668560" cy="4394520"/>
          </a:xfrm>
          <a:prstGeom prst="rect">
            <a:avLst/>
          </a:prstGeom>
          <a:ln w="0">
            <a:noFill/>
          </a:ln>
        </p:spPr>
      </p:pic>
      <p:pic>
        <p:nvPicPr>
          <p:cNvPr id="360" name="Grafik 7" descr=""/>
          <p:cNvPicPr/>
          <p:nvPr/>
        </p:nvPicPr>
        <p:blipFill>
          <a:blip r:embed="rId3"/>
          <a:stretch/>
        </p:blipFill>
        <p:spPr>
          <a:xfrm>
            <a:off x="6560280" y="1330920"/>
            <a:ext cx="3988440" cy="470880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4406760"/>
            <a:ext cx="10742760" cy="1351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linear (industrial) Economy</a:t>
            </a:r>
            <a:endParaRPr b="0" lang="en-GB" sz="3000" spc="-1" strike="noStrike">
              <a:solidFill>
                <a:srgbClr val="000000"/>
              </a:solidFill>
              <a:latin typeface="Arial"/>
            </a:endParaRPr>
          </a:p>
        </p:txBody>
      </p:sp>
      <p:sp>
        <p:nvSpPr>
          <p:cNvPr id="362" name="CustomShape 2"/>
          <p:cNvSpPr/>
          <p:nvPr/>
        </p:nvSpPr>
        <p:spPr>
          <a:xfrm>
            <a:off x="335520" y="2906640"/>
            <a:ext cx="10742760" cy="148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a:t>
            </a:r>
            <a:endParaRPr b="0" lang="en-GB" sz="2400" spc="-1" strike="noStrike">
              <a:solidFill>
                <a:srgbClr val="000000"/>
              </a:solidFill>
              <a:latin typeface="Arial"/>
            </a:endParaRPr>
          </a:p>
        </p:txBody>
      </p:sp>
      <p:sp>
        <p:nvSpPr>
          <p:cNvPr id="364" name="CustomShape 2"/>
          <p:cNvSpPr/>
          <p:nvPr/>
        </p:nvSpPr>
        <p:spPr>
          <a:xfrm>
            <a:off x="263520" y="6411600"/>
            <a:ext cx="64702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65" name="CustomShape 3"/>
          <p:cNvSpPr/>
          <p:nvPr/>
        </p:nvSpPr>
        <p:spPr>
          <a:xfrm>
            <a:off x="7866360" y="1459440"/>
            <a:ext cx="3211920" cy="46706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66" name="" descr=""/>
          <p:cNvPicPr/>
          <p:nvPr/>
        </p:nvPicPr>
        <p:blipFill>
          <a:blip r:embed="rId1"/>
          <a:stretch/>
        </p:blipFill>
        <p:spPr>
          <a:xfrm>
            <a:off x="290880" y="2299320"/>
            <a:ext cx="11337480" cy="27223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68" name="CustomShape 2"/>
          <p:cNvSpPr/>
          <p:nvPr/>
        </p:nvSpPr>
        <p:spPr>
          <a:xfrm>
            <a:off x="335520" y="1268640"/>
            <a:ext cx="10742760" cy="503028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69" name="CustomShape 3"/>
          <p:cNvSpPr/>
          <p:nvPr/>
        </p:nvSpPr>
        <p:spPr>
          <a:xfrm>
            <a:off x="335520" y="2859120"/>
            <a:ext cx="1057428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71" name="CustomShape 2"/>
          <p:cNvSpPr/>
          <p:nvPr/>
        </p:nvSpPr>
        <p:spPr>
          <a:xfrm>
            <a:off x="335520" y="1268640"/>
            <a:ext cx="1074276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GB" sz="1800" spc="-1" strike="noStrike">
              <a:solidFill>
                <a:srgbClr val="000000"/>
              </a:solidFill>
              <a:latin typeface="Arial"/>
            </a:endParaRPr>
          </a:p>
        </p:txBody>
      </p:sp>
      <p:sp>
        <p:nvSpPr>
          <p:cNvPr id="372" name="CustomShape 3"/>
          <p:cNvSpPr/>
          <p:nvPr/>
        </p:nvSpPr>
        <p:spPr>
          <a:xfrm>
            <a:off x="335520" y="2859120"/>
            <a:ext cx="1057428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4406760"/>
            <a:ext cx="10742760" cy="1351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Motivation</a:t>
            </a:r>
            <a:endParaRPr b="0" lang="en-GB" sz="3000" spc="-1" strike="noStrike">
              <a:solidFill>
                <a:srgbClr val="000000"/>
              </a:solidFill>
              <a:latin typeface="Arial"/>
            </a:endParaRPr>
          </a:p>
        </p:txBody>
      </p:sp>
      <p:sp>
        <p:nvSpPr>
          <p:cNvPr id="198" name="CustomShape 2"/>
          <p:cNvSpPr/>
          <p:nvPr/>
        </p:nvSpPr>
        <p:spPr>
          <a:xfrm>
            <a:off x="335520" y="2906640"/>
            <a:ext cx="10742760" cy="1489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Industrial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74" name="CustomShape 2"/>
          <p:cNvSpPr/>
          <p:nvPr/>
        </p:nvSpPr>
        <p:spPr>
          <a:xfrm>
            <a:off x="335520" y="1268640"/>
            <a:ext cx="1074276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 maintain value (not to create value added), to optimise stock management (not flows) and to increase the efficiency of using goods (not of producing goods)”</a:t>
            </a:r>
            <a:endParaRPr b="0" lang="en-GB" sz="1800" spc="-1" strike="noStrike">
              <a:solidFill>
                <a:srgbClr val="000000"/>
              </a:solidFill>
              <a:latin typeface="Arial"/>
            </a:endParaRPr>
          </a:p>
        </p:txBody>
      </p:sp>
      <p:sp>
        <p:nvSpPr>
          <p:cNvPr id="375" name="CustomShape 3"/>
          <p:cNvSpPr/>
          <p:nvPr/>
        </p:nvSpPr>
        <p:spPr>
          <a:xfrm>
            <a:off x="335520" y="2859120"/>
            <a:ext cx="1057428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76" name="CustomShape 4"/>
          <p:cNvSpPr/>
          <p:nvPr/>
        </p:nvSpPr>
        <p:spPr>
          <a:xfrm>
            <a:off x="263520" y="6411600"/>
            <a:ext cx="64702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 – Waste Management as last Step</a:t>
            </a:r>
            <a:endParaRPr b="0" lang="en-GB" sz="2400" spc="-1" strike="noStrike">
              <a:solidFill>
                <a:srgbClr val="000000"/>
              </a:solidFill>
              <a:latin typeface="Arial"/>
            </a:endParaRPr>
          </a:p>
        </p:txBody>
      </p:sp>
      <p:sp>
        <p:nvSpPr>
          <p:cNvPr id="378" name="CustomShape 2"/>
          <p:cNvSpPr/>
          <p:nvPr/>
        </p:nvSpPr>
        <p:spPr>
          <a:xfrm>
            <a:off x="263520" y="6411600"/>
            <a:ext cx="64702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79" name="" descr=""/>
          <p:cNvPicPr/>
          <p:nvPr/>
        </p:nvPicPr>
        <p:blipFill>
          <a:blip r:embed="rId1"/>
          <a:stretch/>
        </p:blipFill>
        <p:spPr>
          <a:xfrm>
            <a:off x="817560" y="1371600"/>
            <a:ext cx="9821880" cy="532296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GB" sz="2400" spc="-1" strike="noStrike">
              <a:solidFill>
                <a:srgbClr val="000000"/>
              </a:solidFill>
              <a:latin typeface="Arial"/>
            </a:endParaRPr>
          </a:p>
        </p:txBody>
      </p:sp>
      <p:pic>
        <p:nvPicPr>
          <p:cNvPr id="381" name="Grafik 3" descr=""/>
          <p:cNvPicPr/>
          <p:nvPr/>
        </p:nvPicPr>
        <p:blipFill>
          <a:blip r:embed="rId1"/>
          <a:stretch/>
        </p:blipFill>
        <p:spPr>
          <a:xfrm>
            <a:off x="516600" y="1917360"/>
            <a:ext cx="5842080" cy="30135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GB" sz="2400" spc="-1" strike="noStrike">
              <a:solidFill>
                <a:srgbClr val="000000"/>
              </a:solidFill>
              <a:latin typeface="Arial"/>
            </a:endParaRPr>
          </a:p>
        </p:txBody>
      </p:sp>
      <p:sp>
        <p:nvSpPr>
          <p:cNvPr id="383" name="CustomShape 2"/>
          <p:cNvSpPr/>
          <p:nvPr/>
        </p:nvSpPr>
        <p:spPr>
          <a:xfrm>
            <a:off x="263520" y="6411600"/>
            <a:ext cx="10874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GB" sz="900" spc="-1" strike="noStrike">
              <a:solidFill>
                <a:srgbClr val="000000"/>
              </a:solidFill>
              <a:latin typeface="Arial"/>
            </a:endParaRPr>
          </a:p>
        </p:txBody>
      </p:sp>
      <p:pic>
        <p:nvPicPr>
          <p:cNvPr id="384" name="Grafik 3" descr=""/>
          <p:cNvPicPr/>
          <p:nvPr/>
        </p:nvPicPr>
        <p:blipFill>
          <a:blip r:embed="rId2"/>
          <a:stretch/>
        </p:blipFill>
        <p:spPr>
          <a:xfrm>
            <a:off x="516600" y="1917360"/>
            <a:ext cx="5842080" cy="3013560"/>
          </a:xfrm>
          <a:prstGeom prst="rect">
            <a:avLst/>
          </a:prstGeom>
          <a:ln w="0">
            <a:noFill/>
          </a:ln>
        </p:spPr>
      </p:pic>
      <p:pic>
        <p:nvPicPr>
          <p:cNvPr id="385" name="" descr=""/>
          <p:cNvPicPr/>
          <p:nvPr/>
        </p:nvPicPr>
        <p:blipFill>
          <a:blip r:embed="rId3"/>
          <a:stretch/>
        </p:blipFill>
        <p:spPr>
          <a:xfrm>
            <a:off x="6701400" y="1674360"/>
            <a:ext cx="4514400" cy="36374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GB" sz="2400" spc="-1" strike="noStrike">
              <a:solidFill>
                <a:srgbClr val="000000"/>
              </a:solidFill>
              <a:latin typeface="Arial"/>
            </a:endParaRPr>
          </a:p>
        </p:txBody>
      </p:sp>
      <p:sp>
        <p:nvSpPr>
          <p:cNvPr id="387" name="CustomShape 2"/>
          <p:cNvSpPr/>
          <p:nvPr/>
        </p:nvSpPr>
        <p:spPr>
          <a:xfrm>
            <a:off x="263520" y="6411600"/>
            <a:ext cx="1087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388" name="CustomShape 3"/>
          <p:cNvSpPr/>
          <p:nvPr/>
        </p:nvSpPr>
        <p:spPr>
          <a:xfrm>
            <a:off x="335520" y="1268640"/>
            <a:ext cx="1074276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389" name="CustomShape 4"/>
          <p:cNvSpPr/>
          <p:nvPr/>
        </p:nvSpPr>
        <p:spPr>
          <a:xfrm>
            <a:off x="865440" y="2859120"/>
            <a:ext cx="992160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algn="ctr">
              <a:lnSpc>
                <a:spcPct val="100000"/>
              </a:lnSpc>
            </a:pP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GB" sz="2400" spc="-1" strike="noStrike">
              <a:solidFill>
                <a:srgbClr val="000000"/>
              </a:solidFill>
              <a:latin typeface="Arial"/>
            </a:endParaRPr>
          </a:p>
        </p:txBody>
      </p:sp>
      <p:sp>
        <p:nvSpPr>
          <p:cNvPr id="391" name="CustomShape 2"/>
          <p:cNvSpPr/>
          <p:nvPr/>
        </p:nvSpPr>
        <p:spPr>
          <a:xfrm>
            <a:off x="335520" y="1268640"/>
            <a:ext cx="1074276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392" name="CustomShape 3"/>
          <p:cNvSpPr/>
          <p:nvPr/>
        </p:nvSpPr>
        <p:spPr>
          <a:xfrm>
            <a:off x="865440" y="2859120"/>
            <a:ext cx="992160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GB" sz="2400" spc="-1" strike="noStrike">
              <a:solidFill>
                <a:srgbClr val="000000"/>
              </a:solidFill>
              <a:latin typeface="Arial"/>
            </a:endParaRPr>
          </a:p>
        </p:txBody>
      </p:sp>
      <p:sp>
        <p:nvSpPr>
          <p:cNvPr id="393" name="CustomShape 4"/>
          <p:cNvSpPr/>
          <p:nvPr/>
        </p:nvSpPr>
        <p:spPr>
          <a:xfrm>
            <a:off x="263520" y="6411600"/>
            <a:ext cx="1087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GB" sz="2400" spc="-1" strike="noStrike">
              <a:solidFill>
                <a:srgbClr val="000000"/>
              </a:solidFill>
              <a:latin typeface="Arial"/>
            </a:endParaRPr>
          </a:p>
        </p:txBody>
      </p:sp>
      <p:sp>
        <p:nvSpPr>
          <p:cNvPr id="395" name="CustomShape 2"/>
          <p:cNvSpPr/>
          <p:nvPr/>
        </p:nvSpPr>
        <p:spPr>
          <a:xfrm>
            <a:off x="263520" y="6411600"/>
            <a:ext cx="7413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GB" sz="1800" spc="-1" strike="noStrike">
              <a:solidFill>
                <a:srgbClr val="000000"/>
              </a:solidFill>
              <a:latin typeface="Arial"/>
            </a:endParaRPr>
          </a:p>
        </p:txBody>
      </p:sp>
      <p:pic>
        <p:nvPicPr>
          <p:cNvPr id="396" name="" descr=""/>
          <p:cNvPicPr/>
          <p:nvPr/>
        </p:nvPicPr>
        <p:blipFill>
          <a:blip r:embed="rId1"/>
          <a:stretch/>
        </p:blipFill>
        <p:spPr>
          <a:xfrm>
            <a:off x="4669560" y="1734840"/>
            <a:ext cx="5301360" cy="3974760"/>
          </a:xfrm>
          <a:prstGeom prst="rect">
            <a:avLst/>
          </a:prstGeom>
          <a:ln w="0">
            <a:noFill/>
          </a:ln>
        </p:spPr>
      </p:pic>
      <p:sp>
        <p:nvSpPr>
          <p:cNvPr id="397" name="CustomShape 4"/>
          <p:cNvSpPr/>
          <p:nvPr/>
        </p:nvSpPr>
        <p:spPr>
          <a:xfrm>
            <a:off x="263520" y="6051600"/>
            <a:ext cx="10874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25"/>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GB" sz="2400" spc="-1" strike="noStrike">
              <a:solidFill>
                <a:srgbClr val="000000"/>
              </a:solidFill>
              <a:latin typeface="Arial"/>
            </a:endParaRPr>
          </a:p>
        </p:txBody>
      </p:sp>
      <p:sp>
        <p:nvSpPr>
          <p:cNvPr id="399" name="CustomShape 26"/>
          <p:cNvSpPr/>
          <p:nvPr/>
        </p:nvSpPr>
        <p:spPr>
          <a:xfrm>
            <a:off x="263520" y="6411600"/>
            <a:ext cx="7413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00" name="CustomShape 27"/>
          <p:cNvSpPr/>
          <p:nvPr/>
        </p:nvSpPr>
        <p:spPr>
          <a:xfrm>
            <a:off x="335520" y="1268280"/>
            <a:ext cx="287928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401" name="" descr=""/>
          <p:cNvPicPr/>
          <p:nvPr/>
        </p:nvPicPr>
        <p:blipFill>
          <a:blip r:embed="rId1"/>
          <a:stretch/>
        </p:blipFill>
        <p:spPr>
          <a:xfrm>
            <a:off x="4669560" y="1734840"/>
            <a:ext cx="5301360" cy="3974760"/>
          </a:xfrm>
          <a:prstGeom prst="rect">
            <a:avLst/>
          </a:prstGeom>
          <a:ln w="0">
            <a:noFill/>
          </a:ln>
        </p:spPr>
      </p:pic>
      <p:sp>
        <p:nvSpPr>
          <p:cNvPr id="402" name="CustomShape 28"/>
          <p:cNvSpPr/>
          <p:nvPr/>
        </p:nvSpPr>
        <p:spPr>
          <a:xfrm>
            <a:off x="263520" y="6051600"/>
            <a:ext cx="10874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GB" sz="2400" spc="-1" strike="noStrike">
              <a:solidFill>
                <a:srgbClr val="000000"/>
              </a:solidFill>
              <a:latin typeface="Arial"/>
            </a:endParaRPr>
          </a:p>
        </p:txBody>
      </p:sp>
      <p:sp>
        <p:nvSpPr>
          <p:cNvPr id="404" name="CustomShape 2"/>
          <p:cNvSpPr/>
          <p:nvPr/>
        </p:nvSpPr>
        <p:spPr>
          <a:xfrm>
            <a:off x="263520" y="6411600"/>
            <a:ext cx="7413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05" name="CustomShape 3"/>
          <p:cNvSpPr/>
          <p:nvPr/>
        </p:nvSpPr>
        <p:spPr>
          <a:xfrm>
            <a:off x="335520" y="1268280"/>
            <a:ext cx="287928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406" name="" descr=""/>
          <p:cNvPicPr/>
          <p:nvPr/>
        </p:nvPicPr>
        <p:blipFill>
          <a:blip r:embed="rId1"/>
          <a:stretch/>
        </p:blipFill>
        <p:spPr>
          <a:xfrm>
            <a:off x="4669200" y="1734840"/>
            <a:ext cx="5301360" cy="3974760"/>
          </a:xfrm>
          <a:prstGeom prst="rect">
            <a:avLst/>
          </a:prstGeom>
          <a:ln w="0">
            <a:noFill/>
          </a:ln>
        </p:spPr>
      </p:pic>
      <p:sp>
        <p:nvSpPr>
          <p:cNvPr id="407" name="CustomShape 4"/>
          <p:cNvSpPr/>
          <p:nvPr/>
        </p:nvSpPr>
        <p:spPr>
          <a:xfrm>
            <a:off x="263520" y="6051600"/>
            <a:ext cx="10874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GB" sz="2400" spc="-1" strike="noStrike">
              <a:solidFill>
                <a:srgbClr val="000000"/>
              </a:solidFill>
              <a:latin typeface="Arial"/>
            </a:endParaRPr>
          </a:p>
        </p:txBody>
      </p:sp>
      <p:sp>
        <p:nvSpPr>
          <p:cNvPr id="409" name="CustomShape 2"/>
          <p:cNvSpPr/>
          <p:nvPr/>
        </p:nvSpPr>
        <p:spPr>
          <a:xfrm>
            <a:off x="263520" y="6411600"/>
            <a:ext cx="7413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sp>
        <p:nvSpPr>
          <p:cNvPr id="410" name="CustomShape 3"/>
          <p:cNvSpPr/>
          <p:nvPr/>
        </p:nvSpPr>
        <p:spPr>
          <a:xfrm>
            <a:off x="335520" y="1232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GB" sz="1800" spc="-1" strike="noStrike">
              <a:solidFill>
                <a:srgbClr val="000000"/>
              </a:solidFill>
              <a:latin typeface="Arial"/>
            </a:endParaRPr>
          </a:p>
        </p:txBody>
      </p:sp>
      <p:pic>
        <p:nvPicPr>
          <p:cNvPr id="411" name="" descr=""/>
          <p:cNvPicPr/>
          <p:nvPr/>
        </p:nvPicPr>
        <p:blipFill>
          <a:blip r:embed="rId1"/>
          <a:stretch/>
        </p:blipFill>
        <p:spPr>
          <a:xfrm>
            <a:off x="2563560" y="909000"/>
            <a:ext cx="7256520" cy="58507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1972 </a:t>
            </a:r>
            <a:endParaRPr b="0" lang="en-GB" sz="2400" spc="-1" strike="noStrike">
              <a:solidFill>
                <a:srgbClr val="000000"/>
              </a:solidFill>
              <a:latin typeface="Arial"/>
            </a:endParaRPr>
          </a:p>
        </p:txBody>
      </p:sp>
      <p:sp>
        <p:nvSpPr>
          <p:cNvPr id="200" name="CustomShape 2"/>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201" name="Grafik 4" descr=""/>
          <p:cNvPicPr/>
          <p:nvPr/>
        </p:nvPicPr>
        <p:blipFill>
          <a:blip r:embed="rId1"/>
          <a:stretch/>
        </p:blipFill>
        <p:spPr>
          <a:xfrm>
            <a:off x="2583720" y="1473480"/>
            <a:ext cx="7013880" cy="473364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GB" sz="2400" spc="-1" strike="noStrike">
              <a:solidFill>
                <a:srgbClr val="000000"/>
              </a:solidFill>
              <a:latin typeface="Arial"/>
            </a:endParaRPr>
          </a:p>
        </p:txBody>
      </p:sp>
      <p:sp>
        <p:nvSpPr>
          <p:cNvPr id="413" name="CustomShape 2"/>
          <p:cNvSpPr/>
          <p:nvPr/>
        </p:nvSpPr>
        <p:spPr>
          <a:xfrm>
            <a:off x="263520" y="6411600"/>
            <a:ext cx="7413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sp>
        <p:nvSpPr>
          <p:cNvPr id="414" name="CustomShape 3"/>
          <p:cNvSpPr/>
          <p:nvPr/>
        </p:nvSpPr>
        <p:spPr>
          <a:xfrm>
            <a:off x="335520" y="1268280"/>
            <a:ext cx="287928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sp>
        <p:nvSpPr>
          <p:cNvPr id="415" name="CustomShape 4"/>
          <p:cNvSpPr/>
          <p:nvPr/>
        </p:nvSpPr>
        <p:spPr>
          <a:xfrm>
            <a:off x="335520" y="1232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GB" sz="1800" spc="-1" strike="noStrike">
              <a:solidFill>
                <a:srgbClr val="000000"/>
              </a:solidFill>
              <a:latin typeface="Arial"/>
            </a:endParaRPr>
          </a:p>
        </p:txBody>
      </p:sp>
      <p:pic>
        <p:nvPicPr>
          <p:cNvPr id="416" name="" descr=""/>
          <p:cNvPicPr/>
          <p:nvPr/>
        </p:nvPicPr>
        <p:blipFill>
          <a:blip r:embed="rId1"/>
          <a:stretch/>
        </p:blipFill>
        <p:spPr>
          <a:xfrm>
            <a:off x="2563560" y="909360"/>
            <a:ext cx="7256520" cy="585072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Limits to Recycling</a:t>
            </a:r>
            <a:endParaRPr b="0" lang="en-GB" sz="2400" spc="-1" strike="noStrike">
              <a:solidFill>
                <a:srgbClr val="000000"/>
              </a:solidFill>
              <a:latin typeface="Arial"/>
            </a:endParaRPr>
          </a:p>
        </p:txBody>
      </p:sp>
      <p:sp>
        <p:nvSpPr>
          <p:cNvPr id="418" name="CustomShape 2"/>
          <p:cNvSpPr/>
          <p:nvPr/>
        </p:nvSpPr>
        <p:spPr>
          <a:xfrm>
            <a:off x="335520" y="1268280"/>
            <a:ext cx="10633320" cy="5030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(e.g., only the essentials) is way more effective.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Limits to Recycling</a:t>
            </a:r>
            <a:endParaRPr b="0" lang="en-GB" sz="2400" spc="-1" strike="noStrike">
              <a:solidFill>
                <a:srgbClr val="000000"/>
              </a:solidFill>
              <a:latin typeface="Arial"/>
            </a:endParaRPr>
          </a:p>
        </p:txBody>
      </p:sp>
      <p:sp>
        <p:nvSpPr>
          <p:cNvPr id="420" name="CustomShape 2"/>
          <p:cNvSpPr/>
          <p:nvPr/>
        </p:nvSpPr>
        <p:spPr>
          <a:xfrm>
            <a:off x="335520" y="1268280"/>
            <a:ext cx="10633320" cy="5030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GB" sz="1800" spc="-1" strike="noStrike">
              <a:solidFill>
                <a:srgbClr val="000000"/>
              </a:solidFill>
              <a:latin typeface="Arial"/>
            </a:endParaRPr>
          </a:p>
        </p:txBody>
      </p:sp>
      <p:sp>
        <p:nvSpPr>
          <p:cNvPr id="421" name="CustomShape 3"/>
          <p:cNvSpPr/>
          <p:nvPr/>
        </p:nvSpPr>
        <p:spPr>
          <a:xfrm>
            <a:off x="335520" y="5943600"/>
            <a:ext cx="3470760" cy="1084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Waste Management</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23" name="CustomShape 2"/>
          <p:cNvSpPr/>
          <p:nvPr/>
        </p:nvSpPr>
        <p:spPr>
          <a:xfrm>
            <a:off x="335520" y="1268640"/>
            <a:ext cx="10742760" cy="5030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GB" sz="2800" spc="-1" strike="noStrike">
              <a:solidFill>
                <a:srgbClr val="000000"/>
              </a:solidFill>
              <a:latin typeface="Arial"/>
            </a:endParaRPr>
          </a:p>
        </p:txBody>
      </p:sp>
      <p:sp>
        <p:nvSpPr>
          <p:cNvPr id="424" name="CustomShape 3"/>
          <p:cNvSpPr/>
          <p:nvPr/>
        </p:nvSpPr>
        <p:spPr>
          <a:xfrm>
            <a:off x="3526920" y="2859120"/>
            <a:ext cx="434556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a:t>
            </a:r>
            <a:endParaRPr b="0" lang="en-GB" sz="2400" spc="-1" strike="noStrike">
              <a:solidFill>
                <a:srgbClr val="000000"/>
              </a:solidFill>
              <a:latin typeface="Arial"/>
            </a:endParaRPr>
          </a:p>
        </p:txBody>
      </p:sp>
      <p:sp>
        <p:nvSpPr>
          <p:cNvPr id="426" name="CustomShape 2"/>
          <p:cNvSpPr/>
          <p:nvPr/>
        </p:nvSpPr>
        <p:spPr>
          <a:xfrm>
            <a:off x="263520" y="6411600"/>
            <a:ext cx="64702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27" name="" descr=""/>
          <p:cNvPicPr/>
          <p:nvPr/>
        </p:nvPicPr>
        <p:blipFill>
          <a:blip r:embed="rId1"/>
          <a:stretch/>
        </p:blipFill>
        <p:spPr>
          <a:xfrm>
            <a:off x="350280" y="1859040"/>
            <a:ext cx="11300760" cy="373104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22"/>
          <p:cNvSpPr/>
          <p:nvPr/>
        </p:nvSpPr>
        <p:spPr>
          <a:xfrm>
            <a:off x="527400" y="1412640"/>
            <a:ext cx="10358280" cy="11448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429" name="CustomShape 23"/>
          <p:cNvSpPr/>
          <p:nvPr/>
        </p:nvSpPr>
        <p:spPr>
          <a:xfrm>
            <a:off x="527400" y="2852640"/>
            <a:ext cx="10358280" cy="2365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Circular Economy</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431" name="CustomShape 2"/>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GB" sz="2400" spc="-1" strike="noStrike">
              <a:solidFill>
                <a:srgbClr val="000000"/>
              </a:solidFill>
              <a:latin typeface="Arial"/>
            </a:endParaRPr>
          </a:p>
        </p:txBody>
      </p:sp>
      <p:sp>
        <p:nvSpPr>
          <p:cNvPr id="203" name="CustomShape 2"/>
          <p:cNvSpPr/>
          <p:nvPr/>
        </p:nvSpPr>
        <p:spPr>
          <a:xfrm>
            <a:off x="335520" y="1267560"/>
            <a:ext cx="10742760" cy="5030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204" name="Inhaltsplatzhalter 5" descr=""/>
          <p:cNvPicPr/>
          <p:nvPr/>
        </p:nvPicPr>
        <p:blipFill>
          <a:blip r:embed="rId1"/>
          <a:stretch/>
        </p:blipFill>
        <p:spPr>
          <a:xfrm>
            <a:off x="3885480" y="1509120"/>
            <a:ext cx="4410000" cy="4493880"/>
          </a:xfrm>
          <a:prstGeom prst="rect">
            <a:avLst/>
          </a:prstGeom>
          <a:ln w="0">
            <a:noFill/>
          </a:ln>
          <a:effectLst>
            <a:outerShdw algn="ctr" blurRad="50760" dir="5400000" dist="50760" rotWithShape="0">
              <a:schemeClr val="bg2"/>
            </a:outerShdw>
          </a:effectLst>
        </p:spPr>
      </p:pic>
      <p:sp>
        <p:nvSpPr>
          <p:cNvPr id="205" name="CustomShape 3"/>
          <p:cNvSpPr/>
          <p:nvPr/>
        </p:nvSpPr>
        <p:spPr>
          <a:xfrm>
            <a:off x="263520" y="6411600"/>
            <a:ext cx="1024524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Reconstruction by YaguraStation of Figure 35. page 124 of The Limits to Growth (1972)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GB" sz="2400" spc="-1" strike="noStrike">
              <a:solidFill>
                <a:srgbClr val="000000"/>
              </a:solidFill>
              <a:latin typeface="Arial"/>
            </a:endParaRPr>
          </a:p>
        </p:txBody>
      </p:sp>
      <p:sp>
        <p:nvSpPr>
          <p:cNvPr id="207" name="CustomShape 2"/>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08" name="CustomShape 3"/>
          <p:cNvSpPr/>
          <p:nvPr/>
        </p:nvSpPr>
        <p:spPr>
          <a:xfrm>
            <a:off x="263520" y="6411600"/>
            <a:ext cx="64702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Meadows (1972) – The Limits to Growth.</a:t>
            </a:r>
            <a:endParaRPr b="0" lang="en-GB" sz="900" spc="-1" strike="noStrike">
              <a:solidFill>
                <a:srgbClr val="000000"/>
              </a:solidFill>
              <a:latin typeface="Arial"/>
            </a:endParaRPr>
          </a:p>
        </p:txBody>
      </p:sp>
      <p:sp>
        <p:nvSpPr>
          <p:cNvPr id="209" name="CustomShape 4"/>
          <p:cNvSpPr/>
          <p:nvPr/>
        </p:nvSpPr>
        <p:spPr>
          <a:xfrm>
            <a:off x="3719880" y="2853000"/>
            <a:ext cx="3963600" cy="1728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tabLst>
                <a:tab algn="l" pos="0"/>
              </a:tabLst>
            </a:pPr>
            <a:r>
              <a:rPr b="0" lang="en-US" sz="1800" spc="-1" strike="noStrike" u="sng">
                <a:solidFill>
                  <a:srgbClr val="0000ff"/>
                </a:solidFill>
                <a:uFillTx/>
                <a:latin typeface="DejaVu Sans"/>
                <a:ea typeface="DejaVu Sans"/>
                <a:hlinkClick r:id="rId1"/>
              </a:rPr>
              <a:t>Click Me</a:t>
            </a:r>
            <a:endParaRPr b="0" lang="en-GB" sz="1800" spc="-1" strike="noStrike">
              <a:solidFill>
                <a:srgbClr val="000000"/>
              </a:solidFill>
              <a:latin typeface="Arial"/>
            </a:endParaRPr>
          </a:p>
        </p:txBody>
      </p:sp>
      <p:sp>
        <p:nvSpPr>
          <p:cNvPr id="210" name="CustomShape 5"/>
          <p:cNvSpPr/>
          <p:nvPr/>
        </p:nvSpPr>
        <p:spPr>
          <a:xfrm>
            <a:off x="9950040" y="907200"/>
            <a:ext cx="515520" cy="4953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1972 / 2004 </a:t>
            </a:r>
            <a:endParaRPr b="0" lang="en-GB" sz="2400" spc="-1" strike="noStrike">
              <a:solidFill>
                <a:srgbClr val="000000"/>
              </a:solidFill>
              <a:latin typeface="Arial"/>
            </a:endParaRPr>
          </a:p>
        </p:txBody>
      </p:sp>
      <p:sp>
        <p:nvSpPr>
          <p:cNvPr id="212" name="CustomShape 2"/>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213" name="Grafik 4" descr=""/>
          <p:cNvPicPr/>
          <p:nvPr/>
        </p:nvPicPr>
        <p:blipFill>
          <a:blip r:embed="rId1"/>
          <a:stretch/>
        </p:blipFill>
        <p:spPr>
          <a:xfrm>
            <a:off x="1128960" y="1847520"/>
            <a:ext cx="4956480" cy="3564000"/>
          </a:xfrm>
          <a:prstGeom prst="rect">
            <a:avLst/>
          </a:prstGeom>
          <a:ln w="0">
            <a:noFill/>
          </a:ln>
        </p:spPr>
      </p:pic>
      <p:pic>
        <p:nvPicPr>
          <p:cNvPr id="214" name="Grafik 4" descr=""/>
          <p:cNvPicPr/>
          <p:nvPr/>
        </p:nvPicPr>
        <p:blipFill>
          <a:blip r:embed="rId2"/>
          <a:stretch/>
        </p:blipFill>
        <p:spPr>
          <a:xfrm>
            <a:off x="6732360" y="1434960"/>
            <a:ext cx="3465000" cy="44024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Resource Consumption </a:t>
            </a:r>
            <a:endParaRPr b="0" lang="en-GB" sz="2400" spc="-1" strike="noStrike">
              <a:solidFill>
                <a:srgbClr val="000000"/>
              </a:solidFill>
              <a:latin typeface="Arial"/>
            </a:endParaRPr>
          </a:p>
        </p:txBody>
      </p:sp>
      <p:sp>
        <p:nvSpPr>
          <p:cNvPr id="216" name="CustomShape 2"/>
          <p:cNvSpPr/>
          <p:nvPr/>
        </p:nvSpPr>
        <p:spPr>
          <a:xfrm>
            <a:off x="263520" y="6411600"/>
            <a:ext cx="64702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GB" sz="900" spc="-1" strike="noStrike">
              <a:solidFill>
                <a:srgbClr val="000000"/>
              </a:solidFill>
              <a:latin typeface="Arial"/>
            </a:endParaRPr>
          </a:p>
        </p:txBody>
      </p:sp>
      <p:graphicFrame>
        <p:nvGraphicFramePr>
          <p:cNvPr id="217" name=""/>
          <p:cNvGraphicFramePr/>
          <p:nvPr/>
        </p:nvGraphicFramePr>
        <p:xfrm>
          <a:off x="764280" y="1828800"/>
          <a:ext cx="10217880" cy="4397040"/>
        </p:xfrm>
        <a:graphic>
          <a:graphicData uri="http://schemas.openxmlformats.org/drawingml/2006/chart">
            <c:chart xmlns:c="http://schemas.openxmlformats.org/drawingml/2006/chart" xmlns:r="http://schemas.openxmlformats.org/officeDocument/2006/relationships" r:id="rId2"/>
          </a:graphicData>
        </a:graphic>
      </p:graphicFrame>
      <p:sp>
        <p:nvSpPr>
          <p:cNvPr id="218" name="CustomShape 3"/>
          <p:cNvSpPr/>
          <p:nvPr/>
        </p:nvSpPr>
        <p:spPr>
          <a:xfrm>
            <a:off x="421200" y="187848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December</a:t>
            </a:r>
            <a:endParaRPr b="0" lang="en-GB" sz="600" spc="-1" strike="noStrike">
              <a:solidFill>
                <a:srgbClr val="000000"/>
              </a:solidFill>
              <a:latin typeface="Arial"/>
            </a:endParaRPr>
          </a:p>
        </p:txBody>
      </p:sp>
      <p:sp>
        <p:nvSpPr>
          <p:cNvPr id="219" name="CustomShape 4"/>
          <p:cNvSpPr/>
          <p:nvPr/>
        </p:nvSpPr>
        <p:spPr>
          <a:xfrm>
            <a:off x="421560" y="213084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November</a:t>
            </a:r>
            <a:endParaRPr b="0" lang="en-GB" sz="600" spc="-1" strike="noStrike">
              <a:solidFill>
                <a:srgbClr val="000000"/>
              </a:solidFill>
              <a:latin typeface="Arial"/>
            </a:endParaRPr>
          </a:p>
        </p:txBody>
      </p:sp>
      <p:sp>
        <p:nvSpPr>
          <p:cNvPr id="220" name="CustomShape 5"/>
          <p:cNvSpPr/>
          <p:nvPr/>
        </p:nvSpPr>
        <p:spPr>
          <a:xfrm>
            <a:off x="421920" y="501120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January</a:t>
            </a:r>
            <a:endParaRPr b="0" lang="en-GB" sz="600" spc="-1" strike="noStrike">
              <a:solidFill>
                <a:srgbClr val="000000"/>
              </a:solidFill>
              <a:latin typeface="Arial"/>
            </a:endParaRPr>
          </a:p>
        </p:txBody>
      </p:sp>
      <p:sp>
        <p:nvSpPr>
          <p:cNvPr id="221" name="CustomShape 6"/>
          <p:cNvSpPr/>
          <p:nvPr/>
        </p:nvSpPr>
        <p:spPr>
          <a:xfrm>
            <a:off x="422280" y="472356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February</a:t>
            </a:r>
            <a:endParaRPr b="0" lang="en-GB" sz="600" spc="-1" strike="noStrike">
              <a:solidFill>
                <a:srgbClr val="000000"/>
              </a:solidFill>
              <a:latin typeface="Arial"/>
            </a:endParaRPr>
          </a:p>
        </p:txBody>
      </p:sp>
      <p:sp>
        <p:nvSpPr>
          <p:cNvPr id="222" name="CustomShape 7"/>
          <p:cNvSpPr/>
          <p:nvPr/>
        </p:nvSpPr>
        <p:spPr>
          <a:xfrm>
            <a:off x="422640" y="443592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March</a:t>
            </a:r>
            <a:endParaRPr b="0" lang="en-GB" sz="600" spc="-1" strike="noStrike">
              <a:solidFill>
                <a:srgbClr val="000000"/>
              </a:solidFill>
              <a:latin typeface="Arial"/>
            </a:endParaRPr>
          </a:p>
        </p:txBody>
      </p:sp>
      <p:sp>
        <p:nvSpPr>
          <p:cNvPr id="223" name="CustomShape 8"/>
          <p:cNvSpPr/>
          <p:nvPr/>
        </p:nvSpPr>
        <p:spPr>
          <a:xfrm>
            <a:off x="421200" y="412848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April</a:t>
            </a:r>
            <a:endParaRPr b="0" lang="en-GB" sz="600" spc="-1" strike="noStrike">
              <a:solidFill>
                <a:srgbClr val="000000"/>
              </a:solidFill>
              <a:latin typeface="Arial"/>
            </a:endParaRPr>
          </a:p>
        </p:txBody>
      </p:sp>
      <p:sp>
        <p:nvSpPr>
          <p:cNvPr id="224" name="CustomShape 9"/>
          <p:cNvSpPr/>
          <p:nvPr/>
        </p:nvSpPr>
        <p:spPr>
          <a:xfrm>
            <a:off x="421200" y="385020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May</a:t>
            </a:r>
            <a:endParaRPr b="0" lang="en-GB" sz="600" spc="-1" strike="noStrike">
              <a:solidFill>
                <a:srgbClr val="000000"/>
              </a:solidFill>
              <a:latin typeface="Arial"/>
            </a:endParaRPr>
          </a:p>
        </p:txBody>
      </p:sp>
      <p:sp>
        <p:nvSpPr>
          <p:cNvPr id="225" name="CustomShape 10"/>
          <p:cNvSpPr/>
          <p:nvPr/>
        </p:nvSpPr>
        <p:spPr>
          <a:xfrm>
            <a:off x="421200" y="355068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June</a:t>
            </a:r>
            <a:endParaRPr b="0" lang="en-GB" sz="600" spc="-1" strike="noStrike">
              <a:solidFill>
                <a:srgbClr val="000000"/>
              </a:solidFill>
              <a:latin typeface="Arial"/>
            </a:endParaRPr>
          </a:p>
        </p:txBody>
      </p:sp>
      <p:sp>
        <p:nvSpPr>
          <p:cNvPr id="226" name="CustomShape 11"/>
          <p:cNvSpPr/>
          <p:nvPr/>
        </p:nvSpPr>
        <p:spPr>
          <a:xfrm>
            <a:off x="424080" y="324936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July</a:t>
            </a:r>
            <a:endParaRPr b="0" lang="en-GB" sz="600" spc="-1" strike="noStrike">
              <a:solidFill>
                <a:srgbClr val="000000"/>
              </a:solidFill>
              <a:latin typeface="Arial"/>
            </a:endParaRPr>
          </a:p>
        </p:txBody>
      </p:sp>
      <p:sp>
        <p:nvSpPr>
          <p:cNvPr id="227" name="CustomShape 12"/>
          <p:cNvSpPr/>
          <p:nvPr/>
        </p:nvSpPr>
        <p:spPr>
          <a:xfrm>
            <a:off x="424440" y="296172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August</a:t>
            </a:r>
            <a:endParaRPr b="0" lang="en-GB" sz="600" spc="-1" strike="noStrike">
              <a:solidFill>
                <a:srgbClr val="000000"/>
              </a:solidFill>
              <a:latin typeface="Arial"/>
            </a:endParaRPr>
          </a:p>
        </p:txBody>
      </p:sp>
      <p:sp>
        <p:nvSpPr>
          <p:cNvPr id="228" name="CustomShape 13"/>
          <p:cNvSpPr/>
          <p:nvPr/>
        </p:nvSpPr>
        <p:spPr>
          <a:xfrm>
            <a:off x="424800" y="267408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September</a:t>
            </a:r>
            <a:endParaRPr b="0" lang="en-GB" sz="600" spc="-1" strike="noStrike">
              <a:solidFill>
                <a:srgbClr val="000000"/>
              </a:solidFill>
              <a:latin typeface="Arial"/>
            </a:endParaRPr>
          </a:p>
        </p:txBody>
      </p:sp>
      <p:sp>
        <p:nvSpPr>
          <p:cNvPr id="229" name="CustomShape 14"/>
          <p:cNvSpPr/>
          <p:nvPr/>
        </p:nvSpPr>
        <p:spPr>
          <a:xfrm>
            <a:off x="425160" y="2386440"/>
            <a:ext cx="678960" cy="17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October</a:t>
            </a:r>
            <a:endParaRPr b="0" lang="en-GB" sz="600" spc="-1" strike="noStrike">
              <a:solidFill>
                <a:srgbClr val="000000"/>
              </a:solidFill>
              <a:latin typeface="Arial"/>
            </a:endParaRPr>
          </a:p>
        </p:txBody>
      </p:sp>
      <p:pic>
        <p:nvPicPr>
          <p:cNvPr id="230" name="" descr=""/>
          <p:cNvPicPr/>
          <p:nvPr/>
        </p:nvPicPr>
        <p:blipFill>
          <a:blip r:embed="rId3"/>
          <a:stretch/>
        </p:blipFill>
        <p:spPr>
          <a:xfrm>
            <a:off x="9829800" y="1229040"/>
            <a:ext cx="811800" cy="493920"/>
          </a:xfrm>
          <a:prstGeom prst="rect">
            <a:avLst/>
          </a:prstGeom>
          <a:ln w="0">
            <a:noFill/>
          </a:ln>
        </p:spPr>
      </p:pic>
      <p:pic>
        <p:nvPicPr>
          <p:cNvPr id="231" name="" descr=""/>
          <p:cNvPicPr/>
          <p:nvPr/>
        </p:nvPicPr>
        <p:blipFill>
          <a:blip r:embed="rId4"/>
          <a:srcRect l="0" t="0" r="44154" b="0"/>
          <a:stretch/>
        </p:blipFill>
        <p:spPr>
          <a:xfrm>
            <a:off x="1143000" y="1229040"/>
            <a:ext cx="450000" cy="493920"/>
          </a:xfrm>
          <a:prstGeom prst="rect">
            <a:avLst/>
          </a:prstGeom>
          <a:ln w="0">
            <a:noFill/>
          </a:ln>
        </p:spPr>
      </p:pic>
      <p:sp>
        <p:nvSpPr>
          <p:cNvPr id="232" name="CustomShape 15"/>
          <p:cNvSpPr/>
          <p:nvPr/>
        </p:nvSpPr>
        <p:spPr>
          <a:xfrm>
            <a:off x="1071000" y="1648800"/>
            <a:ext cx="752400" cy="21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DejaVu Sans"/>
                <a:ea typeface="DejaVu Sans"/>
              </a:rPr>
              <a:t>1 Earth</a:t>
            </a:r>
            <a:endParaRPr b="0" lang="en-GB" sz="900" spc="-1" strike="noStrike">
              <a:solidFill>
                <a:srgbClr val="000000"/>
              </a:solidFill>
              <a:latin typeface="Arial"/>
            </a:endParaRPr>
          </a:p>
        </p:txBody>
      </p:sp>
      <p:sp>
        <p:nvSpPr>
          <p:cNvPr id="233" name="CustomShape 16"/>
          <p:cNvSpPr/>
          <p:nvPr/>
        </p:nvSpPr>
        <p:spPr>
          <a:xfrm>
            <a:off x="9963000" y="1648800"/>
            <a:ext cx="774360" cy="352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DejaVu Sans"/>
                <a:ea typeface="DejaVu Sans"/>
              </a:rPr>
              <a:t>1.7 Earths</a:t>
            </a:r>
            <a:endParaRPr b="0" lang="en-GB" sz="900" spc="-1" strike="noStrike">
              <a:solidFill>
                <a:srgbClr val="000000"/>
              </a:solidFill>
              <a:latin typeface="Arial"/>
            </a:endParaRPr>
          </a:p>
        </p:txBody>
      </p:sp>
      <p:sp>
        <p:nvSpPr>
          <p:cNvPr id="234" name="CustomShape 17"/>
          <p:cNvSpPr/>
          <p:nvPr/>
        </p:nvSpPr>
        <p:spPr>
          <a:xfrm>
            <a:off x="335520" y="1340640"/>
            <a:ext cx="10742760" cy="493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600" spc="-1" strike="noStrike">
                <a:solidFill>
                  <a:srgbClr val="000000"/>
                </a:solidFill>
                <a:latin typeface="DejaVu Sans"/>
                <a:ea typeface="DejaVu Sans"/>
              </a:rPr>
              <a:t>Earth Overshoot Day </a:t>
            </a:r>
            <a:endParaRPr b="0" lang="en-GB" sz="1600" spc="-1" strike="noStrike">
              <a:solidFill>
                <a:srgbClr val="000000"/>
              </a:solidFill>
              <a:latin typeface="Arial"/>
            </a:endParaRPr>
          </a:p>
          <a:p>
            <a:pPr algn="ctr">
              <a:lnSpc>
                <a:spcPct val="100000"/>
              </a:lnSpc>
            </a:pPr>
            <a:r>
              <a:rPr b="0" lang="en-US" sz="1600" spc="-1" strike="noStrike">
                <a:solidFill>
                  <a:srgbClr val="000000"/>
                </a:solidFill>
                <a:latin typeface="DejaVu Sans"/>
                <a:ea typeface="DejaVu Sans"/>
              </a:rPr>
              <a:t>1970-2021</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1920</TotalTime>
  <Application>LibreOffice/7.5.2.2$Linux_X86_64 LibreOffice_project/50$Build-2</Application>
  <AppVersion>15.0000</AppVersion>
  <Words>1578</Words>
  <Paragraphs>174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2023-04-17T11:03:02Z</dcterms:modified>
  <cp:revision>3421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3</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46</vt:i4>
  </property>
</Properties>
</file>